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91" r:id="rId2"/>
    <p:sldId id="292" r:id="rId3"/>
    <p:sldId id="293" r:id="rId4"/>
    <p:sldId id="294" r:id="rId5"/>
    <p:sldId id="295" r:id="rId6"/>
    <p:sldId id="296" r:id="rId7"/>
    <p:sldId id="297" r:id="rId8"/>
    <p:sldId id="298" r:id="rId9"/>
    <p:sldId id="299" r:id="rId10"/>
    <p:sldId id="300" r:id="rId11"/>
    <p:sldId id="301" r:id="rId12"/>
    <p:sldId id="302" r:id="rId13"/>
    <p:sldId id="303" r:id="rId14"/>
    <p:sldId id="304" r:id="rId15"/>
    <p:sldId id="305" r:id="rId16"/>
    <p:sldId id="306" r:id="rId17"/>
    <p:sldId id="307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643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4861DF-E5C7-49B2-80D9-E01F04776966}" type="datetimeFigureOut">
              <a:rPr lang="en-CA" smtClean="0"/>
              <a:t>2021-10-11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508FAE-C0A5-4692-B5DE-AF1F3490410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060291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73ebe5debd_0_4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73ebe5debd_0_4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g73ebe5debd_0_6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8" name="Google Shape;718;g73ebe5debd_0_6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73ebe5debd_0_6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73ebe5debd_0_6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g73ebe5debd_0_6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4" name="Google Shape;784;g73ebe5debd_0_6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g73ebe5debd_0_6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3" name="Google Shape;793;g73ebe5debd_0_6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g73ebe5debd_0_7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1" name="Google Shape;801;g73ebe5debd_0_7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g73ebe5debd_0_7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9" name="Google Shape;809;g73ebe5debd_0_7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g73ebe5debd_0_7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7" name="Google Shape;817;g73ebe5debd_0_7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g73ebe5debd_0_7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5" name="Google Shape;825;g73ebe5debd_0_7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73ebe5debd_0_4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Google Shape;507;g73ebe5debd_0_4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73ebe5debd_0_4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73ebe5debd_0_4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73ebe5debd_0_4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73ebe5debd_0_4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73ebe5debd_0_4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Google Shape;555;g73ebe5debd_0_4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73ebe5debd_0_4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7" name="Google Shape;587;g73ebe5debd_0_4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73ebe5debd_0_5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" name="Google Shape;619;g73ebe5debd_0_5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73ebe5debd_0_5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73ebe5debd_0_5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73ebe5debd_0_5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73ebe5debd_0_5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C1BBF-B794-4F18-82CF-626EA3B0D7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3FF3F37-ECD1-4239-AAB8-F37BE76070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439E3B-9AB2-4099-A6DE-0AEB25D4F9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DF991-40BF-4364-8116-619526E48CD7}" type="datetimeFigureOut">
              <a:rPr lang="en-CA" smtClean="0"/>
              <a:t>2021-10-11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2C2F99-ABD6-4496-95BA-4ECF37D67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B20B84-8745-4D85-8B03-CE6E565AA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08350F-924D-41DF-8706-639EAF64FBE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757166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85975D-9B45-4C39-AC0F-E0BAACADD1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B93742-240A-4642-BE54-146C782393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79615E-ACC8-4A34-A3EE-5606AEDAAF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DF991-40BF-4364-8116-619526E48CD7}" type="datetimeFigureOut">
              <a:rPr lang="en-CA" smtClean="0"/>
              <a:t>2021-10-11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F5440C-EED3-40B3-B1DD-A5E7506DF0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92DB24-E0EE-4D0C-A9BE-2D166D54B2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08350F-924D-41DF-8706-639EAF64FBE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820907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1F9D2C2-9CC1-4A0B-BE80-BE45CF2E259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2AC2AD7-8AE4-4836-A658-D2816B09EF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C742A8-702B-46C7-8E24-4D88FB9D3A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DF991-40BF-4364-8116-619526E48CD7}" type="datetimeFigureOut">
              <a:rPr lang="en-CA" smtClean="0"/>
              <a:t>2021-10-11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95FC31-3484-4EF9-9C65-F81E02D00E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276D06-92BC-445C-B8B0-431D8C915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08350F-924D-41DF-8706-639EAF64FBE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586359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4856756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029321-B0A1-4DAB-884C-33A49784C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581587-00A6-4D39-8D11-4F7896D393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BCD0C6-73F8-40E2-AA13-FF10E2402D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DF991-40BF-4364-8116-619526E48CD7}" type="datetimeFigureOut">
              <a:rPr lang="en-CA" smtClean="0"/>
              <a:t>2021-10-11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5F3685-0892-457B-B640-2572BD309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F53525-CA6F-4E19-B271-C0367AF1B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08350F-924D-41DF-8706-639EAF64FBE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10509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CFD9CA-DA0D-4682-AE2F-7D460B581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D9337B-AC19-4233-82FC-9DC2A43FA1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5F8A0B-61A2-47C0-A685-1CD2EBD4EB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DF991-40BF-4364-8116-619526E48CD7}" type="datetimeFigureOut">
              <a:rPr lang="en-CA" smtClean="0"/>
              <a:t>2021-10-11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9C3ECE-A21E-498D-A5C1-3C392B4D1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9D08E6-79BE-4EC3-8D43-FF997C933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08350F-924D-41DF-8706-639EAF64FBE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267181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525BC5-2D27-428F-8CB2-A6E8A27D3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3BA621-D434-4262-ABF4-6D2747E88B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4ADFB1-C4CD-4C64-8703-67C45DFD08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B28E32-9029-413E-884A-408F35FEED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DF991-40BF-4364-8116-619526E48CD7}" type="datetimeFigureOut">
              <a:rPr lang="en-CA" smtClean="0"/>
              <a:t>2021-10-11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C21268-43AB-42DF-9E14-5F8E80888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9A5E6F-4313-403B-930D-9E3A0F0F5D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08350F-924D-41DF-8706-639EAF64FBE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654599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1F27DF-DE53-46B5-BE4F-D883A1E1A5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B04440-D237-43E8-9F41-60810D4BBE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50F2B1-E9E9-44D7-ACA7-00CB5249F0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000C1F0-C318-4A03-8DDB-F08E571EF8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A78F066-4734-4DE6-9A81-13B41236AA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72A8D03-375C-4F54-8307-11B49AB928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DF991-40BF-4364-8116-619526E48CD7}" type="datetimeFigureOut">
              <a:rPr lang="en-CA" smtClean="0"/>
              <a:t>2021-10-11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10925B5-BC9A-42CE-AAEB-FC0D681A68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11317BB-163B-431C-8A62-9AF19E1BB1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08350F-924D-41DF-8706-639EAF64FBE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882922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B25B3-A57C-4DCA-9501-7E6DAF5C4D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7FC75A9-29A6-4B05-96D9-34E0A45F74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DF991-40BF-4364-8116-619526E48CD7}" type="datetimeFigureOut">
              <a:rPr lang="en-CA" smtClean="0"/>
              <a:t>2021-10-11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867305-9920-4719-AF1A-C7BDC5354B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89AEAC-6643-4239-9E5D-4975C6A9C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08350F-924D-41DF-8706-639EAF64FBE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702797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C01A3D8-41EC-420A-B70F-2063781E57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DF991-40BF-4364-8116-619526E48CD7}" type="datetimeFigureOut">
              <a:rPr lang="en-CA" smtClean="0"/>
              <a:t>2021-10-11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75483D-73D6-4BEA-A5C7-63C9415566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069AA5-4B04-4BD9-9BDD-72E901789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08350F-924D-41DF-8706-639EAF64FBE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901913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25286-FED5-44C1-A9CF-DAC4998D7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C1042F-CAA4-42B0-8804-5A74D1C050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9BC5B0-1864-4A95-9751-4443816D89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13D104-1F96-4054-9A92-F0ACA07A06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DF991-40BF-4364-8116-619526E48CD7}" type="datetimeFigureOut">
              <a:rPr lang="en-CA" smtClean="0"/>
              <a:t>2021-10-11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658C12-D5A2-4A6C-872E-02AB807DDD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38C816-509B-4B5E-87A0-95E5A1AEA3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08350F-924D-41DF-8706-639EAF64FBE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809924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A1B204-0BCF-47CE-87AC-BF7A81F0CF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054E9CD-900E-49FA-BD6B-3C9BF92F0C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D034F3-18B9-44B9-9D1C-E6EA639C28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E7A5A1-909F-4B0E-AC49-6866E7C852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DF991-40BF-4364-8116-619526E48CD7}" type="datetimeFigureOut">
              <a:rPr lang="en-CA" smtClean="0"/>
              <a:t>2021-10-11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1C80CF-56B9-4B66-8DD2-C2CA813422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DC4A72-D0D9-4405-8426-5A7BC7D67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08350F-924D-41DF-8706-639EAF64FBE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155856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204CCFC-0B0E-4C49-8E98-CCC205FDC9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B1592F-46F9-4A2A-9060-56E303255B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FFD9F7-0A4F-459D-9981-CFC17E25B11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2DF991-40BF-4364-8116-619526E48CD7}" type="datetimeFigureOut">
              <a:rPr lang="en-CA" smtClean="0"/>
              <a:t>2021-10-11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19596D-0672-41BD-B59E-677E5D6900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185940-8B27-403A-AF9F-62E9C55CB2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08350F-924D-41DF-8706-639EAF64FBE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623263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4" name="Rectangle 123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04" name="Video 503">
            <a:extLst>
              <a:ext uri="{FF2B5EF4-FFF2-40B4-BE49-F238E27FC236}">
                <a16:creationId xmlns:a16="http://schemas.microsoft.com/office/drawing/2014/main" id="{50D273AD-FCD7-46AF-A61A-F3EECD88E90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284" r="1" b="1"/>
          <a:stretch/>
        </p:blipFill>
        <p:spPr>
          <a:xfrm>
            <a:off x="-3048" y="10"/>
            <a:ext cx="12191999" cy="6857990"/>
          </a:xfrm>
          <a:prstGeom prst="rect">
            <a:avLst/>
          </a:prstGeom>
        </p:spPr>
      </p:pic>
      <p:sp>
        <p:nvSpPr>
          <p:cNvPr id="126" name="Rectangle 125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1" name="Google Shape;501;p48"/>
          <p:cNvSpPr txBox="1"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vert="horz" lIns="121900" tIns="121900" rIns="121900" bIns="121900" rtlCol="0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-CA" sz="5200" b="1" dirty="0">
                <a:solidFill>
                  <a:schemeClr val="bg1">
                    <a:lumMod val="9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Neural Networks</a:t>
            </a:r>
          </a:p>
        </p:txBody>
      </p:sp>
      <p:sp>
        <p:nvSpPr>
          <p:cNvPr id="502" name="Google Shape;502;p48"/>
          <p:cNvSpPr txBox="1"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vert="horz" lIns="121900" tIns="121900" rIns="121900" bIns="121900" rtlCol="0" anchorCtr="0">
            <a:normAutofit/>
          </a:bodyPr>
          <a:lstStyle/>
          <a:p>
            <a:pPr>
              <a:spcBef>
                <a:spcPts val="0"/>
              </a:spcBef>
            </a:pPr>
            <a:endParaRPr lang="en-CA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34" fill="hold"/>
                                        <p:tgtEl>
                                          <p:spTgt spid="50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0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0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0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0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57"/>
          <p:cNvSpPr txBox="1">
            <a:spLocks noGrp="1"/>
          </p:cNvSpPr>
          <p:nvPr>
            <p:ph type="title"/>
          </p:nvPr>
        </p:nvSpPr>
        <p:spPr>
          <a:xfrm>
            <a:off x="1389900" y="394384"/>
            <a:ext cx="103864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b="1" dirty="0">
                <a:solidFill>
                  <a:schemeClr val="accent2">
                    <a:lumMod val="7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Neural Networks</a:t>
            </a:r>
            <a:endParaRPr b="1" dirty="0">
              <a:solidFill>
                <a:schemeClr val="accent2">
                  <a:lumMod val="75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21" name="Google Shape;721;p57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578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indent="-550320">
              <a:lnSpc>
                <a:spcPct val="100000"/>
              </a:lnSpc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3867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Hidden layers are difficult to interpret, due to their high interconnectivity and distance away from known input or output values.</a:t>
            </a:r>
            <a:endParaRPr sz="3867" b="1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24" name="Google Shape;724;p57"/>
          <p:cNvSpPr/>
          <p:nvPr/>
        </p:nvSpPr>
        <p:spPr>
          <a:xfrm>
            <a:off x="3518551" y="3831533"/>
            <a:ext cx="718000" cy="718000"/>
          </a:xfrm>
          <a:prstGeom prst="ellipse">
            <a:avLst/>
          </a:prstGeom>
          <a:solidFill>
            <a:srgbClr val="D9D2E9"/>
          </a:solidFill>
          <a:ln w="28575" cap="flat" cmpd="sng">
            <a:solidFill>
              <a:srgbClr val="351C7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725" name="Google Shape;725;p57"/>
          <p:cNvSpPr/>
          <p:nvPr/>
        </p:nvSpPr>
        <p:spPr>
          <a:xfrm>
            <a:off x="3518551" y="4757185"/>
            <a:ext cx="718000" cy="718000"/>
          </a:xfrm>
          <a:prstGeom prst="ellipse">
            <a:avLst/>
          </a:prstGeom>
          <a:solidFill>
            <a:srgbClr val="D9D2E9"/>
          </a:solidFill>
          <a:ln w="28575" cap="flat" cmpd="sng">
            <a:solidFill>
              <a:srgbClr val="351C7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726" name="Google Shape;726;p57"/>
          <p:cNvSpPr/>
          <p:nvPr/>
        </p:nvSpPr>
        <p:spPr>
          <a:xfrm>
            <a:off x="3518551" y="5743157"/>
            <a:ext cx="718000" cy="718000"/>
          </a:xfrm>
          <a:prstGeom prst="ellipse">
            <a:avLst/>
          </a:prstGeom>
          <a:solidFill>
            <a:srgbClr val="D9D2E9"/>
          </a:solidFill>
          <a:ln w="28575" cap="flat" cmpd="sng">
            <a:solidFill>
              <a:srgbClr val="351C7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727" name="Google Shape;727;p57"/>
          <p:cNvSpPr/>
          <p:nvPr/>
        </p:nvSpPr>
        <p:spPr>
          <a:xfrm>
            <a:off x="5023384" y="4312504"/>
            <a:ext cx="718000" cy="718000"/>
          </a:xfrm>
          <a:prstGeom prst="ellipse">
            <a:avLst/>
          </a:prstGeom>
          <a:solidFill>
            <a:srgbClr val="CFE2F3"/>
          </a:solidFill>
          <a:ln w="2857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728" name="Google Shape;728;p57"/>
          <p:cNvSpPr/>
          <p:nvPr/>
        </p:nvSpPr>
        <p:spPr>
          <a:xfrm>
            <a:off x="5023384" y="5199036"/>
            <a:ext cx="718000" cy="718000"/>
          </a:xfrm>
          <a:prstGeom prst="ellipse">
            <a:avLst/>
          </a:prstGeom>
          <a:solidFill>
            <a:srgbClr val="CFE2F3"/>
          </a:solidFill>
          <a:ln w="2857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729" name="Google Shape;729;p57"/>
          <p:cNvSpPr/>
          <p:nvPr/>
        </p:nvSpPr>
        <p:spPr>
          <a:xfrm>
            <a:off x="6365295" y="3658100"/>
            <a:ext cx="718000" cy="718000"/>
          </a:xfrm>
          <a:prstGeom prst="ellipse">
            <a:avLst/>
          </a:prstGeom>
          <a:solidFill>
            <a:srgbClr val="D9EAD3"/>
          </a:solidFill>
          <a:ln w="28575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730" name="Google Shape;730;p57"/>
          <p:cNvSpPr/>
          <p:nvPr/>
        </p:nvSpPr>
        <p:spPr>
          <a:xfrm>
            <a:off x="6365295" y="4818951"/>
            <a:ext cx="718000" cy="718000"/>
          </a:xfrm>
          <a:prstGeom prst="ellipse">
            <a:avLst/>
          </a:prstGeom>
          <a:solidFill>
            <a:srgbClr val="D9EAD3"/>
          </a:solidFill>
          <a:ln w="28575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731" name="Google Shape;731;p57"/>
          <p:cNvSpPr/>
          <p:nvPr/>
        </p:nvSpPr>
        <p:spPr>
          <a:xfrm>
            <a:off x="6365295" y="6052200"/>
            <a:ext cx="718000" cy="718000"/>
          </a:xfrm>
          <a:prstGeom prst="ellipse">
            <a:avLst/>
          </a:prstGeom>
          <a:solidFill>
            <a:srgbClr val="D9EAD3"/>
          </a:solidFill>
          <a:ln w="28575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732" name="Google Shape;732;p57"/>
          <p:cNvSpPr/>
          <p:nvPr/>
        </p:nvSpPr>
        <p:spPr>
          <a:xfrm>
            <a:off x="7955447" y="4818951"/>
            <a:ext cx="718000" cy="718000"/>
          </a:xfrm>
          <a:prstGeom prst="ellipse">
            <a:avLst/>
          </a:prstGeom>
          <a:solidFill>
            <a:srgbClr val="F4CCCC"/>
          </a:solidFill>
          <a:ln w="28575" cap="flat" cmpd="sng">
            <a:solidFill>
              <a:srgbClr val="99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733" name="Google Shape;733;p57"/>
          <p:cNvCxnSpPr>
            <a:stCxn id="724" idx="6"/>
            <a:endCxn id="727" idx="2"/>
          </p:cNvCxnSpPr>
          <p:nvPr/>
        </p:nvCxnSpPr>
        <p:spPr>
          <a:xfrm>
            <a:off x="4236551" y="4190533"/>
            <a:ext cx="786800" cy="480800"/>
          </a:xfrm>
          <a:prstGeom prst="straightConnector1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34" name="Google Shape;734;p57"/>
          <p:cNvCxnSpPr>
            <a:endCxn id="728" idx="2"/>
          </p:cNvCxnSpPr>
          <p:nvPr/>
        </p:nvCxnSpPr>
        <p:spPr>
          <a:xfrm>
            <a:off x="4236584" y="4217236"/>
            <a:ext cx="786800" cy="1340800"/>
          </a:xfrm>
          <a:prstGeom prst="straightConnector1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35" name="Google Shape;735;p57"/>
          <p:cNvCxnSpPr>
            <a:stCxn id="727" idx="6"/>
            <a:endCxn id="730" idx="2"/>
          </p:cNvCxnSpPr>
          <p:nvPr/>
        </p:nvCxnSpPr>
        <p:spPr>
          <a:xfrm>
            <a:off x="5741384" y="4671504"/>
            <a:ext cx="624000" cy="506400"/>
          </a:xfrm>
          <a:prstGeom prst="straightConnector1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36" name="Google Shape;736;p57"/>
          <p:cNvCxnSpPr>
            <a:stCxn id="727" idx="6"/>
            <a:endCxn id="729" idx="2"/>
          </p:cNvCxnSpPr>
          <p:nvPr/>
        </p:nvCxnSpPr>
        <p:spPr>
          <a:xfrm rot="10800000" flipH="1">
            <a:off x="5741384" y="4017104"/>
            <a:ext cx="624000" cy="654400"/>
          </a:xfrm>
          <a:prstGeom prst="straightConnector1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37" name="Google Shape;737;p57"/>
          <p:cNvCxnSpPr>
            <a:stCxn id="727" idx="6"/>
            <a:endCxn id="731" idx="1"/>
          </p:cNvCxnSpPr>
          <p:nvPr/>
        </p:nvCxnSpPr>
        <p:spPr>
          <a:xfrm>
            <a:off x="5741384" y="4671504"/>
            <a:ext cx="729200" cy="1486000"/>
          </a:xfrm>
          <a:prstGeom prst="straightConnector1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38" name="Google Shape;738;p57"/>
          <p:cNvCxnSpPr>
            <a:endCxn id="732" idx="2"/>
          </p:cNvCxnSpPr>
          <p:nvPr/>
        </p:nvCxnSpPr>
        <p:spPr>
          <a:xfrm>
            <a:off x="7083447" y="4017151"/>
            <a:ext cx="872000" cy="1160800"/>
          </a:xfrm>
          <a:prstGeom prst="straightConnector1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39" name="Google Shape;739;p57"/>
          <p:cNvCxnSpPr>
            <a:endCxn id="732" idx="2"/>
          </p:cNvCxnSpPr>
          <p:nvPr/>
        </p:nvCxnSpPr>
        <p:spPr>
          <a:xfrm>
            <a:off x="7083447" y="5173951"/>
            <a:ext cx="872000" cy="4000"/>
          </a:xfrm>
          <a:prstGeom prst="straightConnector1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40" name="Google Shape;740;p57"/>
          <p:cNvCxnSpPr>
            <a:endCxn id="732" idx="2"/>
          </p:cNvCxnSpPr>
          <p:nvPr/>
        </p:nvCxnSpPr>
        <p:spPr>
          <a:xfrm rot="10800000" flipH="1">
            <a:off x="7126247" y="5177951"/>
            <a:ext cx="829200" cy="1233200"/>
          </a:xfrm>
          <a:prstGeom prst="straightConnector1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41" name="Google Shape;741;p57"/>
          <p:cNvCxnSpPr>
            <a:stCxn id="728" idx="6"/>
            <a:endCxn id="729" idx="2"/>
          </p:cNvCxnSpPr>
          <p:nvPr/>
        </p:nvCxnSpPr>
        <p:spPr>
          <a:xfrm rot="10800000" flipH="1">
            <a:off x="5741384" y="4017236"/>
            <a:ext cx="624000" cy="1540800"/>
          </a:xfrm>
          <a:prstGeom prst="straightConnector1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42" name="Google Shape;742;p57"/>
          <p:cNvCxnSpPr>
            <a:stCxn id="728" idx="6"/>
            <a:endCxn id="731" idx="2"/>
          </p:cNvCxnSpPr>
          <p:nvPr/>
        </p:nvCxnSpPr>
        <p:spPr>
          <a:xfrm>
            <a:off x="5741384" y="5558036"/>
            <a:ext cx="624000" cy="853200"/>
          </a:xfrm>
          <a:prstGeom prst="straightConnector1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43" name="Google Shape;743;p57"/>
          <p:cNvCxnSpPr>
            <a:endCxn id="730" idx="2"/>
          </p:cNvCxnSpPr>
          <p:nvPr/>
        </p:nvCxnSpPr>
        <p:spPr>
          <a:xfrm rot="10800000" flipH="1">
            <a:off x="5741695" y="5177951"/>
            <a:ext cx="623600" cy="403200"/>
          </a:xfrm>
          <a:prstGeom prst="straightConnector1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44" name="Google Shape;744;p57"/>
          <p:cNvCxnSpPr>
            <a:endCxn id="727" idx="2"/>
          </p:cNvCxnSpPr>
          <p:nvPr/>
        </p:nvCxnSpPr>
        <p:spPr>
          <a:xfrm rot="10800000" flipH="1">
            <a:off x="4236584" y="4671504"/>
            <a:ext cx="786800" cy="466400"/>
          </a:xfrm>
          <a:prstGeom prst="straightConnector1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45" name="Google Shape;745;p57"/>
          <p:cNvCxnSpPr>
            <a:endCxn id="728" idx="2"/>
          </p:cNvCxnSpPr>
          <p:nvPr/>
        </p:nvCxnSpPr>
        <p:spPr>
          <a:xfrm>
            <a:off x="4236584" y="5138036"/>
            <a:ext cx="786800" cy="420000"/>
          </a:xfrm>
          <a:prstGeom prst="straightConnector1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46" name="Google Shape;746;p57"/>
          <p:cNvCxnSpPr>
            <a:endCxn id="727" idx="2"/>
          </p:cNvCxnSpPr>
          <p:nvPr/>
        </p:nvCxnSpPr>
        <p:spPr>
          <a:xfrm rot="10800000" flipH="1">
            <a:off x="4267784" y="4671504"/>
            <a:ext cx="755600" cy="1414000"/>
          </a:xfrm>
          <a:prstGeom prst="straightConnector1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47" name="Google Shape;747;p57"/>
          <p:cNvCxnSpPr>
            <a:endCxn id="728" idx="2"/>
          </p:cNvCxnSpPr>
          <p:nvPr/>
        </p:nvCxnSpPr>
        <p:spPr>
          <a:xfrm rot="10800000" flipH="1">
            <a:off x="4267784" y="5558036"/>
            <a:ext cx="755600" cy="527600"/>
          </a:xfrm>
          <a:prstGeom prst="straightConnector1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48" name="Google Shape;748;p57"/>
          <p:cNvSpPr/>
          <p:nvPr/>
        </p:nvSpPr>
        <p:spPr>
          <a:xfrm>
            <a:off x="4892767" y="3573900"/>
            <a:ext cx="2582400" cy="31964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58"/>
          <p:cNvSpPr txBox="1">
            <a:spLocks noGrp="1"/>
          </p:cNvSpPr>
          <p:nvPr>
            <p:ph type="title"/>
          </p:nvPr>
        </p:nvSpPr>
        <p:spPr>
          <a:xfrm>
            <a:off x="1389900" y="394384"/>
            <a:ext cx="103864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b="1" dirty="0">
                <a:solidFill>
                  <a:schemeClr val="accent2">
                    <a:lumMod val="7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Neural Networks</a:t>
            </a:r>
            <a:endParaRPr b="1" dirty="0">
              <a:solidFill>
                <a:schemeClr val="accent2">
                  <a:lumMod val="75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54" name="Google Shape;754;p58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578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indent="-550320">
              <a:lnSpc>
                <a:spcPct val="100000"/>
              </a:lnSpc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3867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Neural Networks become </a:t>
            </a:r>
            <a:r>
              <a:rPr lang="en" sz="3867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“deep neural networks” </a:t>
            </a:r>
            <a:r>
              <a:rPr lang="en" sz="3867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if then contain 2 or more hidden layers.</a:t>
            </a:r>
            <a:endParaRPr sz="3867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57" name="Google Shape;757;p58"/>
          <p:cNvSpPr/>
          <p:nvPr/>
        </p:nvSpPr>
        <p:spPr>
          <a:xfrm>
            <a:off x="3518551" y="3831533"/>
            <a:ext cx="718000" cy="718000"/>
          </a:xfrm>
          <a:prstGeom prst="ellipse">
            <a:avLst/>
          </a:prstGeom>
          <a:solidFill>
            <a:srgbClr val="D9D2E9"/>
          </a:solidFill>
          <a:ln w="28575" cap="flat" cmpd="sng">
            <a:solidFill>
              <a:srgbClr val="351C7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758" name="Google Shape;758;p58"/>
          <p:cNvSpPr/>
          <p:nvPr/>
        </p:nvSpPr>
        <p:spPr>
          <a:xfrm>
            <a:off x="3518551" y="4757185"/>
            <a:ext cx="718000" cy="718000"/>
          </a:xfrm>
          <a:prstGeom prst="ellipse">
            <a:avLst/>
          </a:prstGeom>
          <a:solidFill>
            <a:srgbClr val="D9D2E9"/>
          </a:solidFill>
          <a:ln w="28575" cap="flat" cmpd="sng">
            <a:solidFill>
              <a:srgbClr val="351C7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759" name="Google Shape;759;p58"/>
          <p:cNvSpPr/>
          <p:nvPr/>
        </p:nvSpPr>
        <p:spPr>
          <a:xfrm>
            <a:off x="3518551" y="5743157"/>
            <a:ext cx="718000" cy="718000"/>
          </a:xfrm>
          <a:prstGeom prst="ellipse">
            <a:avLst/>
          </a:prstGeom>
          <a:solidFill>
            <a:srgbClr val="D9D2E9"/>
          </a:solidFill>
          <a:ln w="28575" cap="flat" cmpd="sng">
            <a:solidFill>
              <a:srgbClr val="351C7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760" name="Google Shape;760;p58"/>
          <p:cNvSpPr/>
          <p:nvPr/>
        </p:nvSpPr>
        <p:spPr>
          <a:xfrm>
            <a:off x="5023384" y="4312504"/>
            <a:ext cx="718000" cy="718000"/>
          </a:xfrm>
          <a:prstGeom prst="ellipse">
            <a:avLst/>
          </a:prstGeom>
          <a:solidFill>
            <a:srgbClr val="CFE2F3"/>
          </a:solidFill>
          <a:ln w="2857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761" name="Google Shape;761;p58"/>
          <p:cNvSpPr/>
          <p:nvPr/>
        </p:nvSpPr>
        <p:spPr>
          <a:xfrm>
            <a:off x="5023384" y="5199036"/>
            <a:ext cx="718000" cy="718000"/>
          </a:xfrm>
          <a:prstGeom prst="ellipse">
            <a:avLst/>
          </a:prstGeom>
          <a:solidFill>
            <a:srgbClr val="CFE2F3"/>
          </a:solidFill>
          <a:ln w="2857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762" name="Google Shape;762;p58"/>
          <p:cNvSpPr/>
          <p:nvPr/>
        </p:nvSpPr>
        <p:spPr>
          <a:xfrm>
            <a:off x="6365295" y="3658100"/>
            <a:ext cx="718000" cy="718000"/>
          </a:xfrm>
          <a:prstGeom prst="ellipse">
            <a:avLst/>
          </a:prstGeom>
          <a:solidFill>
            <a:srgbClr val="D9EAD3"/>
          </a:solidFill>
          <a:ln w="28575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763" name="Google Shape;763;p58"/>
          <p:cNvSpPr/>
          <p:nvPr/>
        </p:nvSpPr>
        <p:spPr>
          <a:xfrm>
            <a:off x="6365295" y="4818951"/>
            <a:ext cx="718000" cy="718000"/>
          </a:xfrm>
          <a:prstGeom prst="ellipse">
            <a:avLst/>
          </a:prstGeom>
          <a:solidFill>
            <a:srgbClr val="D9EAD3"/>
          </a:solidFill>
          <a:ln w="28575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764" name="Google Shape;764;p58"/>
          <p:cNvSpPr/>
          <p:nvPr/>
        </p:nvSpPr>
        <p:spPr>
          <a:xfrm>
            <a:off x="6365295" y="6052200"/>
            <a:ext cx="718000" cy="718000"/>
          </a:xfrm>
          <a:prstGeom prst="ellipse">
            <a:avLst/>
          </a:prstGeom>
          <a:solidFill>
            <a:srgbClr val="D9EAD3"/>
          </a:solidFill>
          <a:ln w="28575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765" name="Google Shape;765;p58"/>
          <p:cNvSpPr/>
          <p:nvPr/>
        </p:nvSpPr>
        <p:spPr>
          <a:xfrm>
            <a:off x="7955447" y="4818951"/>
            <a:ext cx="718000" cy="718000"/>
          </a:xfrm>
          <a:prstGeom prst="ellipse">
            <a:avLst/>
          </a:prstGeom>
          <a:solidFill>
            <a:srgbClr val="F4CCCC"/>
          </a:solidFill>
          <a:ln w="28575" cap="flat" cmpd="sng">
            <a:solidFill>
              <a:srgbClr val="99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766" name="Google Shape;766;p58"/>
          <p:cNvCxnSpPr>
            <a:stCxn id="757" idx="6"/>
            <a:endCxn id="760" idx="2"/>
          </p:cNvCxnSpPr>
          <p:nvPr/>
        </p:nvCxnSpPr>
        <p:spPr>
          <a:xfrm>
            <a:off x="4236551" y="4190533"/>
            <a:ext cx="786800" cy="480800"/>
          </a:xfrm>
          <a:prstGeom prst="straightConnector1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67" name="Google Shape;767;p58"/>
          <p:cNvCxnSpPr>
            <a:endCxn id="761" idx="2"/>
          </p:cNvCxnSpPr>
          <p:nvPr/>
        </p:nvCxnSpPr>
        <p:spPr>
          <a:xfrm>
            <a:off x="4236584" y="4217236"/>
            <a:ext cx="786800" cy="1340800"/>
          </a:xfrm>
          <a:prstGeom prst="straightConnector1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68" name="Google Shape;768;p58"/>
          <p:cNvCxnSpPr>
            <a:stCxn id="760" idx="6"/>
            <a:endCxn id="763" idx="2"/>
          </p:cNvCxnSpPr>
          <p:nvPr/>
        </p:nvCxnSpPr>
        <p:spPr>
          <a:xfrm>
            <a:off x="5741384" y="4671504"/>
            <a:ext cx="624000" cy="506400"/>
          </a:xfrm>
          <a:prstGeom prst="straightConnector1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69" name="Google Shape;769;p58"/>
          <p:cNvCxnSpPr>
            <a:stCxn id="760" idx="6"/>
            <a:endCxn id="762" idx="2"/>
          </p:cNvCxnSpPr>
          <p:nvPr/>
        </p:nvCxnSpPr>
        <p:spPr>
          <a:xfrm rot="10800000" flipH="1">
            <a:off x="5741384" y="4017104"/>
            <a:ext cx="624000" cy="654400"/>
          </a:xfrm>
          <a:prstGeom prst="straightConnector1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70" name="Google Shape;770;p58"/>
          <p:cNvCxnSpPr>
            <a:stCxn id="760" idx="6"/>
            <a:endCxn id="764" idx="1"/>
          </p:cNvCxnSpPr>
          <p:nvPr/>
        </p:nvCxnSpPr>
        <p:spPr>
          <a:xfrm>
            <a:off x="5741384" y="4671504"/>
            <a:ext cx="729200" cy="1486000"/>
          </a:xfrm>
          <a:prstGeom prst="straightConnector1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71" name="Google Shape;771;p58"/>
          <p:cNvCxnSpPr>
            <a:endCxn id="765" idx="2"/>
          </p:cNvCxnSpPr>
          <p:nvPr/>
        </p:nvCxnSpPr>
        <p:spPr>
          <a:xfrm>
            <a:off x="7083447" y="4017151"/>
            <a:ext cx="872000" cy="1160800"/>
          </a:xfrm>
          <a:prstGeom prst="straightConnector1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72" name="Google Shape;772;p58"/>
          <p:cNvCxnSpPr>
            <a:endCxn id="765" idx="2"/>
          </p:cNvCxnSpPr>
          <p:nvPr/>
        </p:nvCxnSpPr>
        <p:spPr>
          <a:xfrm>
            <a:off x="7083447" y="5173951"/>
            <a:ext cx="872000" cy="4000"/>
          </a:xfrm>
          <a:prstGeom prst="straightConnector1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73" name="Google Shape;773;p58"/>
          <p:cNvCxnSpPr>
            <a:endCxn id="765" idx="2"/>
          </p:cNvCxnSpPr>
          <p:nvPr/>
        </p:nvCxnSpPr>
        <p:spPr>
          <a:xfrm rot="10800000" flipH="1">
            <a:off x="7126247" y="5177951"/>
            <a:ext cx="829200" cy="1233200"/>
          </a:xfrm>
          <a:prstGeom prst="straightConnector1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74" name="Google Shape;774;p58"/>
          <p:cNvCxnSpPr>
            <a:stCxn id="761" idx="6"/>
            <a:endCxn id="762" idx="2"/>
          </p:cNvCxnSpPr>
          <p:nvPr/>
        </p:nvCxnSpPr>
        <p:spPr>
          <a:xfrm rot="10800000" flipH="1">
            <a:off x="5741384" y="4017236"/>
            <a:ext cx="624000" cy="1540800"/>
          </a:xfrm>
          <a:prstGeom prst="straightConnector1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75" name="Google Shape;775;p58"/>
          <p:cNvCxnSpPr>
            <a:stCxn id="761" idx="6"/>
            <a:endCxn id="764" idx="2"/>
          </p:cNvCxnSpPr>
          <p:nvPr/>
        </p:nvCxnSpPr>
        <p:spPr>
          <a:xfrm>
            <a:off x="5741384" y="5558036"/>
            <a:ext cx="624000" cy="853200"/>
          </a:xfrm>
          <a:prstGeom prst="straightConnector1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76" name="Google Shape;776;p58"/>
          <p:cNvCxnSpPr>
            <a:endCxn id="763" idx="2"/>
          </p:cNvCxnSpPr>
          <p:nvPr/>
        </p:nvCxnSpPr>
        <p:spPr>
          <a:xfrm rot="10800000" flipH="1">
            <a:off x="5741695" y="5177951"/>
            <a:ext cx="623600" cy="403200"/>
          </a:xfrm>
          <a:prstGeom prst="straightConnector1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77" name="Google Shape;777;p58"/>
          <p:cNvCxnSpPr>
            <a:endCxn id="760" idx="2"/>
          </p:cNvCxnSpPr>
          <p:nvPr/>
        </p:nvCxnSpPr>
        <p:spPr>
          <a:xfrm rot="10800000" flipH="1">
            <a:off x="4236584" y="4671504"/>
            <a:ext cx="786800" cy="466400"/>
          </a:xfrm>
          <a:prstGeom prst="straightConnector1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78" name="Google Shape;778;p58"/>
          <p:cNvCxnSpPr>
            <a:endCxn id="761" idx="2"/>
          </p:cNvCxnSpPr>
          <p:nvPr/>
        </p:nvCxnSpPr>
        <p:spPr>
          <a:xfrm>
            <a:off x="4236584" y="5138036"/>
            <a:ext cx="786800" cy="420000"/>
          </a:xfrm>
          <a:prstGeom prst="straightConnector1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79" name="Google Shape;779;p58"/>
          <p:cNvCxnSpPr>
            <a:endCxn id="760" idx="2"/>
          </p:cNvCxnSpPr>
          <p:nvPr/>
        </p:nvCxnSpPr>
        <p:spPr>
          <a:xfrm rot="10800000" flipH="1">
            <a:off x="4267784" y="4671504"/>
            <a:ext cx="755600" cy="1414000"/>
          </a:xfrm>
          <a:prstGeom prst="straightConnector1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80" name="Google Shape;780;p58"/>
          <p:cNvCxnSpPr>
            <a:endCxn id="761" idx="2"/>
          </p:cNvCxnSpPr>
          <p:nvPr/>
        </p:nvCxnSpPr>
        <p:spPr>
          <a:xfrm rot="10800000" flipH="1">
            <a:off x="4267784" y="5558036"/>
            <a:ext cx="755600" cy="527600"/>
          </a:xfrm>
          <a:prstGeom prst="straightConnector1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81" name="Google Shape;781;p58"/>
          <p:cNvSpPr/>
          <p:nvPr/>
        </p:nvSpPr>
        <p:spPr>
          <a:xfrm>
            <a:off x="4892767" y="3573900"/>
            <a:ext cx="2582400" cy="31964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6" name="Google Shape;786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9667" y="3348300"/>
            <a:ext cx="7972667" cy="3053533"/>
          </a:xfrm>
          <a:prstGeom prst="rect">
            <a:avLst/>
          </a:prstGeom>
          <a:noFill/>
          <a:ln>
            <a:noFill/>
          </a:ln>
        </p:spPr>
      </p:pic>
      <p:sp>
        <p:nvSpPr>
          <p:cNvPr id="787" name="Google Shape;787;p59"/>
          <p:cNvSpPr txBox="1">
            <a:spLocks noGrp="1"/>
          </p:cNvSpPr>
          <p:nvPr>
            <p:ph type="title"/>
          </p:nvPr>
        </p:nvSpPr>
        <p:spPr>
          <a:xfrm>
            <a:off x="1389900" y="394384"/>
            <a:ext cx="103864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b="1" dirty="0">
                <a:solidFill>
                  <a:schemeClr val="accent2">
                    <a:lumMod val="7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Neural Networks</a:t>
            </a:r>
            <a:endParaRPr b="1" dirty="0">
              <a:solidFill>
                <a:schemeClr val="accent2">
                  <a:lumMod val="75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88" name="Google Shape;788;p59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578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indent="-550320">
              <a:lnSpc>
                <a:spcPct val="100000"/>
              </a:lnSpc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3867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Neural Networks become </a:t>
            </a:r>
            <a:r>
              <a:rPr lang="en" sz="3867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“deep neural networks” </a:t>
            </a:r>
            <a:r>
              <a:rPr lang="en" sz="3867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if then contain 2 or more hidden layers.</a:t>
            </a:r>
            <a:endParaRPr sz="3867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p60"/>
          <p:cNvSpPr txBox="1">
            <a:spLocks noGrp="1"/>
          </p:cNvSpPr>
          <p:nvPr>
            <p:ph type="title"/>
          </p:nvPr>
        </p:nvSpPr>
        <p:spPr>
          <a:xfrm>
            <a:off x="1389900" y="394384"/>
            <a:ext cx="103864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b="1" dirty="0">
                <a:solidFill>
                  <a:schemeClr val="accent2">
                    <a:lumMod val="7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Neural Networks</a:t>
            </a:r>
            <a:endParaRPr b="1" dirty="0">
              <a:solidFill>
                <a:schemeClr val="accent2">
                  <a:lumMod val="75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96" name="Google Shape;796;p60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578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indent="-550320">
              <a:lnSpc>
                <a:spcPct val="100000"/>
              </a:lnSpc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3867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Terminology:</a:t>
            </a:r>
            <a:endParaRPr sz="3867" dirty="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828754" lvl="1" indent="-550320">
              <a:lnSpc>
                <a:spcPct val="100000"/>
              </a:lnSpc>
              <a:spcBef>
                <a:spcPts val="0"/>
              </a:spcBef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3867" b="1" dirty="0">
                <a:solidFill>
                  <a:schemeClr val="accent2">
                    <a:lumMod val="7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Input Layer: </a:t>
            </a:r>
            <a:r>
              <a:rPr lang="en" sz="3867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First layer that directly accepts real data values</a:t>
            </a:r>
            <a:endParaRPr sz="3867" dirty="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828754" lvl="1" indent="-550320">
              <a:lnSpc>
                <a:spcPct val="100000"/>
              </a:lnSpc>
              <a:spcBef>
                <a:spcPts val="0"/>
              </a:spcBef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3867" b="1" dirty="0">
                <a:solidFill>
                  <a:schemeClr val="accent2">
                    <a:lumMod val="7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Hidden Layer: </a:t>
            </a:r>
            <a:r>
              <a:rPr lang="en" sz="3867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Any layer between input and output layers</a:t>
            </a:r>
            <a:endParaRPr sz="3867" dirty="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828754" lvl="1" indent="-550320">
              <a:lnSpc>
                <a:spcPct val="100000"/>
              </a:lnSpc>
              <a:spcBef>
                <a:spcPts val="0"/>
              </a:spcBef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3867" b="1" dirty="0">
                <a:solidFill>
                  <a:schemeClr val="accent2">
                    <a:lumMod val="7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Output Layer: </a:t>
            </a:r>
            <a:r>
              <a:rPr lang="en" sz="3867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 final estimate of the output.</a:t>
            </a:r>
            <a:endParaRPr sz="3867" dirty="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p61"/>
          <p:cNvSpPr txBox="1">
            <a:spLocks noGrp="1"/>
          </p:cNvSpPr>
          <p:nvPr>
            <p:ph type="title"/>
          </p:nvPr>
        </p:nvSpPr>
        <p:spPr>
          <a:xfrm>
            <a:off x="1389900" y="394384"/>
            <a:ext cx="103864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b="1" dirty="0">
                <a:solidFill>
                  <a:schemeClr val="accent2">
                    <a:lumMod val="7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Neural Networks</a:t>
            </a:r>
            <a:endParaRPr b="1" dirty="0">
              <a:solidFill>
                <a:schemeClr val="accent2">
                  <a:lumMod val="75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04" name="Google Shape;804;p6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578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indent="-550320">
              <a:lnSpc>
                <a:spcPct val="100000"/>
              </a:lnSpc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3867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What is incredible about the neural network framework is that it can be used to approximate any function.</a:t>
            </a:r>
            <a:endParaRPr sz="3867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550320">
              <a:lnSpc>
                <a:spcPct val="100000"/>
              </a:lnSpc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3867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Zhou Lu and later on Boris Hanin proved mathematically that Neural Networks can approximate any convex continuous function.</a:t>
            </a:r>
            <a:endParaRPr sz="3867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62"/>
          <p:cNvSpPr txBox="1">
            <a:spLocks noGrp="1"/>
          </p:cNvSpPr>
          <p:nvPr>
            <p:ph type="title"/>
          </p:nvPr>
        </p:nvSpPr>
        <p:spPr>
          <a:xfrm>
            <a:off x="1389900" y="394384"/>
            <a:ext cx="103864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b="1" dirty="0">
                <a:solidFill>
                  <a:schemeClr val="accent2">
                    <a:lumMod val="7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Neural Networks</a:t>
            </a:r>
            <a:endParaRPr b="1" dirty="0">
              <a:solidFill>
                <a:schemeClr val="accent2">
                  <a:lumMod val="75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12" name="Google Shape;812;p62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578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indent="-550320">
              <a:lnSpc>
                <a:spcPct val="100000"/>
              </a:lnSpc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3867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For more details on this check out the Wikipedia page for “Universal Approximation Theorem”</a:t>
            </a:r>
            <a:endParaRPr sz="3867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219170" indent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</a:pPr>
            <a:endParaRPr sz="3867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p63"/>
          <p:cNvSpPr txBox="1">
            <a:spLocks noGrp="1"/>
          </p:cNvSpPr>
          <p:nvPr>
            <p:ph type="title"/>
          </p:nvPr>
        </p:nvSpPr>
        <p:spPr>
          <a:xfrm>
            <a:off x="1389900" y="394384"/>
            <a:ext cx="103864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b="1" dirty="0">
                <a:solidFill>
                  <a:schemeClr val="accent2">
                    <a:lumMod val="7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Neural Networks</a:t>
            </a:r>
            <a:endParaRPr b="1" dirty="0">
              <a:solidFill>
                <a:schemeClr val="accent2">
                  <a:lumMod val="75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20" name="Google Shape;820;p63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578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indent="-550320">
              <a:lnSpc>
                <a:spcPct val="100000"/>
              </a:lnSpc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3867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Previously in our simple model we saw that the perceptron itself contained a very simple summation function f(x).</a:t>
            </a:r>
            <a:endParaRPr sz="3867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550320">
              <a:lnSpc>
                <a:spcPct val="100000"/>
              </a:lnSpc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3867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For most use cases however that won’t be useful, we’ll want to be able to set constraints to our output values, especially in classification tasks.</a:t>
            </a:r>
            <a:endParaRPr sz="3867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p64"/>
          <p:cNvSpPr txBox="1">
            <a:spLocks noGrp="1"/>
          </p:cNvSpPr>
          <p:nvPr>
            <p:ph type="title"/>
          </p:nvPr>
        </p:nvSpPr>
        <p:spPr>
          <a:xfrm>
            <a:off x="1389900" y="394384"/>
            <a:ext cx="103864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b="1" dirty="0">
                <a:solidFill>
                  <a:schemeClr val="accent2">
                    <a:lumMod val="7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Neural Networks</a:t>
            </a:r>
            <a:endParaRPr b="1" dirty="0">
              <a:solidFill>
                <a:schemeClr val="accent2">
                  <a:lumMod val="75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28" name="Google Shape;828;p6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578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indent="-550320">
              <a:lnSpc>
                <a:spcPct val="100000"/>
              </a:lnSpc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3867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In a classification tasks, it would be useful to have all outputs fall between 0 and 1.</a:t>
            </a:r>
            <a:endParaRPr sz="3867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550320">
              <a:lnSpc>
                <a:spcPct val="100000"/>
              </a:lnSpc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3867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These values can then present probability assignments for each class.</a:t>
            </a:r>
            <a:endParaRPr sz="3867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550320">
              <a:lnSpc>
                <a:spcPct val="100000"/>
              </a:lnSpc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3867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In the next lecture, we’ll explore how to use </a:t>
            </a:r>
            <a:r>
              <a:rPr lang="en" sz="3867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activation functions</a:t>
            </a:r>
            <a:r>
              <a:rPr lang="en" sz="3867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to set boundaries to output values from the neuron.</a:t>
            </a:r>
            <a:endParaRPr sz="3867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49"/>
          <p:cNvSpPr txBox="1">
            <a:spLocks noGrp="1"/>
          </p:cNvSpPr>
          <p:nvPr>
            <p:ph type="title"/>
          </p:nvPr>
        </p:nvSpPr>
        <p:spPr>
          <a:xfrm>
            <a:off x="1389900" y="394384"/>
            <a:ext cx="103864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b="1" dirty="0">
                <a:solidFill>
                  <a:schemeClr val="accent2">
                    <a:lumMod val="7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Neural Networks</a:t>
            </a:r>
            <a:endParaRPr b="1" dirty="0">
              <a:solidFill>
                <a:schemeClr val="accent2">
                  <a:lumMod val="75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10" name="Google Shape;510;p49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578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indent="-550320">
              <a:lnSpc>
                <a:spcPct val="100000"/>
              </a:lnSpc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3867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 single perceptron won’t be enough to learn complicated systems.</a:t>
            </a:r>
            <a:endParaRPr sz="3867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550320">
              <a:lnSpc>
                <a:spcPct val="100000"/>
              </a:lnSpc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3867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Fortunately, we can expand on the idea of a single perceptron, to create a multi-layer perceptron model. </a:t>
            </a:r>
            <a:endParaRPr sz="3867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50"/>
          <p:cNvSpPr txBox="1">
            <a:spLocks noGrp="1"/>
          </p:cNvSpPr>
          <p:nvPr>
            <p:ph type="title"/>
          </p:nvPr>
        </p:nvSpPr>
        <p:spPr>
          <a:xfrm>
            <a:off x="1389900" y="394384"/>
            <a:ext cx="103864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b="1" dirty="0">
                <a:solidFill>
                  <a:schemeClr val="accent2">
                    <a:lumMod val="7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Neural Networks</a:t>
            </a:r>
            <a:endParaRPr b="1" dirty="0">
              <a:solidFill>
                <a:schemeClr val="accent2">
                  <a:lumMod val="75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18" name="Google Shape;518;p50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578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indent="-550320">
              <a:lnSpc>
                <a:spcPct val="100000"/>
              </a:lnSpc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3867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 single perceptron won’t be enough to learn complicated systems.</a:t>
            </a:r>
            <a:endParaRPr sz="3867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550320">
              <a:lnSpc>
                <a:spcPct val="100000"/>
              </a:lnSpc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3867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Fortunately, we can expand on the idea of a single perceptron, to create a multi-layer perceptron model. </a:t>
            </a:r>
            <a:endParaRPr sz="3867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550320">
              <a:lnSpc>
                <a:spcPct val="100000"/>
              </a:lnSpc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3867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We’ll also introduce the idea of activation functions.</a:t>
            </a:r>
            <a:endParaRPr sz="3867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51"/>
          <p:cNvSpPr txBox="1">
            <a:spLocks noGrp="1"/>
          </p:cNvSpPr>
          <p:nvPr>
            <p:ph type="title"/>
          </p:nvPr>
        </p:nvSpPr>
        <p:spPr>
          <a:xfrm>
            <a:off x="1389900" y="394384"/>
            <a:ext cx="103864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b="1" dirty="0">
                <a:solidFill>
                  <a:schemeClr val="accent2">
                    <a:lumMod val="7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Neural Networks</a:t>
            </a:r>
            <a:endParaRPr b="1" dirty="0">
              <a:solidFill>
                <a:schemeClr val="accent2">
                  <a:lumMod val="75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26" name="Google Shape;526;p5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578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indent="-550320">
              <a:lnSpc>
                <a:spcPct val="100000"/>
              </a:lnSpc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3867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To build a network of perceptrons, we can connect layers of perceptrons, using a </a:t>
            </a:r>
            <a:r>
              <a:rPr lang="en" sz="3867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multi-layer perceptron model</a:t>
            </a:r>
            <a:r>
              <a:rPr lang="en" sz="3867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3867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29" name="Google Shape;529;p51"/>
          <p:cNvSpPr/>
          <p:nvPr/>
        </p:nvSpPr>
        <p:spPr>
          <a:xfrm>
            <a:off x="3518551" y="3831533"/>
            <a:ext cx="718000" cy="718000"/>
          </a:xfrm>
          <a:prstGeom prst="ellipse">
            <a:avLst/>
          </a:prstGeom>
          <a:solidFill>
            <a:srgbClr val="D9D2E9"/>
          </a:solidFill>
          <a:ln w="28575" cap="flat" cmpd="sng">
            <a:solidFill>
              <a:srgbClr val="351C7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30" name="Google Shape;530;p51"/>
          <p:cNvSpPr/>
          <p:nvPr/>
        </p:nvSpPr>
        <p:spPr>
          <a:xfrm>
            <a:off x="3518551" y="4757185"/>
            <a:ext cx="718000" cy="718000"/>
          </a:xfrm>
          <a:prstGeom prst="ellipse">
            <a:avLst/>
          </a:prstGeom>
          <a:solidFill>
            <a:srgbClr val="D9D2E9"/>
          </a:solidFill>
          <a:ln w="28575" cap="flat" cmpd="sng">
            <a:solidFill>
              <a:srgbClr val="351C7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31" name="Google Shape;531;p51"/>
          <p:cNvSpPr/>
          <p:nvPr/>
        </p:nvSpPr>
        <p:spPr>
          <a:xfrm>
            <a:off x="3518551" y="5743157"/>
            <a:ext cx="718000" cy="718000"/>
          </a:xfrm>
          <a:prstGeom prst="ellipse">
            <a:avLst/>
          </a:prstGeom>
          <a:solidFill>
            <a:srgbClr val="D9D2E9"/>
          </a:solidFill>
          <a:ln w="28575" cap="flat" cmpd="sng">
            <a:solidFill>
              <a:srgbClr val="351C7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32" name="Google Shape;532;p51"/>
          <p:cNvSpPr/>
          <p:nvPr/>
        </p:nvSpPr>
        <p:spPr>
          <a:xfrm>
            <a:off x="5023384" y="4312504"/>
            <a:ext cx="718000" cy="718000"/>
          </a:xfrm>
          <a:prstGeom prst="ellipse">
            <a:avLst/>
          </a:prstGeom>
          <a:solidFill>
            <a:srgbClr val="CFE2F3"/>
          </a:solidFill>
          <a:ln w="2857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33" name="Google Shape;533;p51"/>
          <p:cNvSpPr/>
          <p:nvPr/>
        </p:nvSpPr>
        <p:spPr>
          <a:xfrm>
            <a:off x="5023384" y="5199036"/>
            <a:ext cx="718000" cy="718000"/>
          </a:xfrm>
          <a:prstGeom prst="ellipse">
            <a:avLst/>
          </a:prstGeom>
          <a:solidFill>
            <a:srgbClr val="CFE2F3"/>
          </a:solidFill>
          <a:ln w="2857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34" name="Google Shape;534;p51"/>
          <p:cNvSpPr/>
          <p:nvPr/>
        </p:nvSpPr>
        <p:spPr>
          <a:xfrm>
            <a:off x="6365295" y="3658100"/>
            <a:ext cx="718000" cy="718000"/>
          </a:xfrm>
          <a:prstGeom prst="ellipse">
            <a:avLst/>
          </a:prstGeom>
          <a:solidFill>
            <a:srgbClr val="D9EAD3"/>
          </a:solidFill>
          <a:ln w="28575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35" name="Google Shape;535;p51"/>
          <p:cNvSpPr/>
          <p:nvPr/>
        </p:nvSpPr>
        <p:spPr>
          <a:xfrm>
            <a:off x="6365295" y="4818951"/>
            <a:ext cx="718000" cy="718000"/>
          </a:xfrm>
          <a:prstGeom prst="ellipse">
            <a:avLst/>
          </a:prstGeom>
          <a:solidFill>
            <a:srgbClr val="D9EAD3"/>
          </a:solidFill>
          <a:ln w="28575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36" name="Google Shape;536;p51"/>
          <p:cNvSpPr/>
          <p:nvPr/>
        </p:nvSpPr>
        <p:spPr>
          <a:xfrm>
            <a:off x="6365295" y="6052200"/>
            <a:ext cx="718000" cy="718000"/>
          </a:xfrm>
          <a:prstGeom prst="ellipse">
            <a:avLst/>
          </a:prstGeom>
          <a:solidFill>
            <a:srgbClr val="D9EAD3"/>
          </a:solidFill>
          <a:ln w="28575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37" name="Google Shape;537;p51"/>
          <p:cNvSpPr/>
          <p:nvPr/>
        </p:nvSpPr>
        <p:spPr>
          <a:xfrm>
            <a:off x="7955447" y="4818951"/>
            <a:ext cx="718000" cy="718000"/>
          </a:xfrm>
          <a:prstGeom prst="ellipse">
            <a:avLst/>
          </a:prstGeom>
          <a:solidFill>
            <a:srgbClr val="F4CCCC"/>
          </a:solidFill>
          <a:ln w="28575" cap="flat" cmpd="sng">
            <a:solidFill>
              <a:srgbClr val="99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538" name="Google Shape;538;p51"/>
          <p:cNvCxnSpPr>
            <a:stCxn id="529" idx="6"/>
            <a:endCxn id="532" idx="2"/>
          </p:cNvCxnSpPr>
          <p:nvPr/>
        </p:nvCxnSpPr>
        <p:spPr>
          <a:xfrm>
            <a:off x="4236551" y="4190533"/>
            <a:ext cx="786800" cy="480800"/>
          </a:xfrm>
          <a:prstGeom prst="straightConnector1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39" name="Google Shape;539;p51"/>
          <p:cNvCxnSpPr>
            <a:endCxn id="533" idx="2"/>
          </p:cNvCxnSpPr>
          <p:nvPr/>
        </p:nvCxnSpPr>
        <p:spPr>
          <a:xfrm>
            <a:off x="4236584" y="4217236"/>
            <a:ext cx="786800" cy="1340800"/>
          </a:xfrm>
          <a:prstGeom prst="straightConnector1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40" name="Google Shape;540;p51"/>
          <p:cNvCxnSpPr>
            <a:stCxn id="532" idx="6"/>
            <a:endCxn id="535" idx="2"/>
          </p:cNvCxnSpPr>
          <p:nvPr/>
        </p:nvCxnSpPr>
        <p:spPr>
          <a:xfrm>
            <a:off x="5741384" y="4671504"/>
            <a:ext cx="624000" cy="506400"/>
          </a:xfrm>
          <a:prstGeom prst="straightConnector1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41" name="Google Shape;541;p51"/>
          <p:cNvCxnSpPr>
            <a:stCxn id="532" idx="6"/>
            <a:endCxn id="534" idx="2"/>
          </p:cNvCxnSpPr>
          <p:nvPr/>
        </p:nvCxnSpPr>
        <p:spPr>
          <a:xfrm rot="10800000" flipH="1">
            <a:off x="5741384" y="4017104"/>
            <a:ext cx="624000" cy="654400"/>
          </a:xfrm>
          <a:prstGeom prst="straightConnector1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42" name="Google Shape;542;p51"/>
          <p:cNvCxnSpPr>
            <a:stCxn id="532" idx="6"/>
            <a:endCxn id="536" idx="1"/>
          </p:cNvCxnSpPr>
          <p:nvPr/>
        </p:nvCxnSpPr>
        <p:spPr>
          <a:xfrm>
            <a:off x="5741384" y="4671504"/>
            <a:ext cx="729200" cy="1486000"/>
          </a:xfrm>
          <a:prstGeom prst="straightConnector1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43" name="Google Shape;543;p51"/>
          <p:cNvCxnSpPr>
            <a:endCxn id="537" idx="2"/>
          </p:cNvCxnSpPr>
          <p:nvPr/>
        </p:nvCxnSpPr>
        <p:spPr>
          <a:xfrm>
            <a:off x="7083447" y="4017151"/>
            <a:ext cx="872000" cy="1160800"/>
          </a:xfrm>
          <a:prstGeom prst="straightConnector1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44" name="Google Shape;544;p51"/>
          <p:cNvCxnSpPr>
            <a:endCxn id="537" idx="2"/>
          </p:cNvCxnSpPr>
          <p:nvPr/>
        </p:nvCxnSpPr>
        <p:spPr>
          <a:xfrm>
            <a:off x="7083447" y="5173951"/>
            <a:ext cx="872000" cy="4000"/>
          </a:xfrm>
          <a:prstGeom prst="straightConnector1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45" name="Google Shape;545;p51"/>
          <p:cNvCxnSpPr>
            <a:endCxn id="537" idx="2"/>
          </p:cNvCxnSpPr>
          <p:nvPr/>
        </p:nvCxnSpPr>
        <p:spPr>
          <a:xfrm rot="10800000" flipH="1">
            <a:off x="7126247" y="5177951"/>
            <a:ext cx="829200" cy="1233200"/>
          </a:xfrm>
          <a:prstGeom prst="straightConnector1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46" name="Google Shape;546;p51"/>
          <p:cNvCxnSpPr>
            <a:stCxn id="533" idx="6"/>
            <a:endCxn id="534" idx="2"/>
          </p:cNvCxnSpPr>
          <p:nvPr/>
        </p:nvCxnSpPr>
        <p:spPr>
          <a:xfrm rot="10800000" flipH="1">
            <a:off x="5741384" y="4017236"/>
            <a:ext cx="624000" cy="1540800"/>
          </a:xfrm>
          <a:prstGeom prst="straightConnector1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47" name="Google Shape;547;p51"/>
          <p:cNvCxnSpPr>
            <a:stCxn id="533" idx="6"/>
            <a:endCxn id="536" idx="2"/>
          </p:cNvCxnSpPr>
          <p:nvPr/>
        </p:nvCxnSpPr>
        <p:spPr>
          <a:xfrm>
            <a:off x="5741384" y="5558036"/>
            <a:ext cx="624000" cy="853200"/>
          </a:xfrm>
          <a:prstGeom prst="straightConnector1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48" name="Google Shape;548;p51"/>
          <p:cNvCxnSpPr>
            <a:endCxn id="535" idx="2"/>
          </p:cNvCxnSpPr>
          <p:nvPr/>
        </p:nvCxnSpPr>
        <p:spPr>
          <a:xfrm rot="10800000" flipH="1">
            <a:off x="5741695" y="5177951"/>
            <a:ext cx="623600" cy="403200"/>
          </a:xfrm>
          <a:prstGeom prst="straightConnector1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49" name="Google Shape;549;p51"/>
          <p:cNvCxnSpPr>
            <a:endCxn id="532" idx="2"/>
          </p:cNvCxnSpPr>
          <p:nvPr/>
        </p:nvCxnSpPr>
        <p:spPr>
          <a:xfrm rot="10800000" flipH="1">
            <a:off x="4236584" y="4671504"/>
            <a:ext cx="786800" cy="466400"/>
          </a:xfrm>
          <a:prstGeom prst="straightConnector1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50" name="Google Shape;550;p51"/>
          <p:cNvCxnSpPr>
            <a:endCxn id="533" idx="2"/>
          </p:cNvCxnSpPr>
          <p:nvPr/>
        </p:nvCxnSpPr>
        <p:spPr>
          <a:xfrm>
            <a:off x="4236584" y="5138036"/>
            <a:ext cx="786800" cy="420000"/>
          </a:xfrm>
          <a:prstGeom prst="straightConnector1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51" name="Google Shape;551;p51"/>
          <p:cNvCxnSpPr>
            <a:endCxn id="532" idx="2"/>
          </p:cNvCxnSpPr>
          <p:nvPr/>
        </p:nvCxnSpPr>
        <p:spPr>
          <a:xfrm rot="10800000" flipH="1">
            <a:off x="4267784" y="4671504"/>
            <a:ext cx="755600" cy="1414000"/>
          </a:xfrm>
          <a:prstGeom prst="straightConnector1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52" name="Google Shape;552;p51"/>
          <p:cNvCxnSpPr>
            <a:endCxn id="533" idx="2"/>
          </p:cNvCxnSpPr>
          <p:nvPr/>
        </p:nvCxnSpPr>
        <p:spPr>
          <a:xfrm rot="10800000" flipH="1">
            <a:off x="4267784" y="5558036"/>
            <a:ext cx="755600" cy="527600"/>
          </a:xfrm>
          <a:prstGeom prst="straightConnector1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52"/>
          <p:cNvSpPr txBox="1">
            <a:spLocks noGrp="1"/>
          </p:cNvSpPr>
          <p:nvPr>
            <p:ph type="title"/>
          </p:nvPr>
        </p:nvSpPr>
        <p:spPr>
          <a:xfrm>
            <a:off x="1389900" y="394384"/>
            <a:ext cx="103864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b="1" dirty="0">
                <a:solidFill>
                  <a:schemeClr val="accent2">
                    <a:lumMod val="7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Neural Networks</a:t>
            </a:r>
            <a:endParaRPr b="1" dirty="0">
              <a:solidFill>
                <a:schemeClr val="accent2">
                  <a:lumMod val="75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58" name="Google Shape;558;p52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578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indent="-550320">
              <a:lnSpc>
                <a:spcPct val="100000"/>
              </a:lnSpc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3867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 outputs of one perceptron are directly fed into as inputs to another perceptron.</a:t>
            </a:r>
            <a:endParaRPr sz="3867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61" name="Google Shape;561;p52"/>
          <p:cNvSpPr/>
          <p:nvPr/>
        </p:nvSpPr>
        <p:spPr>
          <a:xfrm>
            <a:off x="3518551" y="3831533"/>
            <a:ext cx="718000" cy="718000"/>
          </a:xfrm>
          <a:prstGeom prst="ellipse">
            <a:avLst/>
          </a:prstGeom>
          <a:solidFill>
            <a:srgbClr val="D9D2E9"/>
          </a:solidFill>
          <a:ln w="28575" cap="flat" cmpd="sng">
            <a:solidFill>
              <a:srgbClr val="351C7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62" name="Google Shape;562;p52"/>
          <p:cNvSpPr/>
          <p:nvPr/>
        </p:nvSpPr>
        <p:spPr>
          <a:xfrm>
            <a:off x="3518551" y="4757185"/>
            <a:ext cx="718000" cy="718000"/>
          </a:xfrm>
          <a:prstGeom prst="ellipse">
            <a:avLst/>
          </a:prstGeom>
          <a:solidFill>
            <a:srgbClr val="D9D2E9"/>
          </a:solidFill>
          <a:ln w="28575" cap="flat" cmpd="sng">
            <a:solidFill>
              <a:srgbClr val="351C7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63" name="Google Shape;563;p52"/>
          <p:cNvSpPr/>
          <p:nvPr/>
        </p:nvSpPr>
        <p:spPr>
          <a:xfrm>
            <a:off x="3518551" y="5743157"/>
            <a:ext cx="718000" cy="718000"/>
          </a:xfrm>
          <a:prstGeom prst="ellipse">
            <a:avLst/>
          </a:prstGeom>
          <a:solidFill>
            <a:srgbClr val="D9D2E9"/>
          </a:solidFill>
          <a:ln w="28575" cap="flat" cmpd="sng">
            <a:solidFill>
              <a:srgbClr val="351C7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64" name="Google Shape;564;p52"/>
          <p:cNvSpPr/>
          <p:nvPr/>
        </p:nvSpPr>
        <p:spPr>
          <a:xfrm>
            <a:off x="5023384" y="4312504"/>
            <a:ext cx="718000" cy="718000"/>
          </a:xfrm>
          <a:prstGeom prst="ellipse">
            <a:avLst/>
          </a:prstGeom>
          <a:solidFill>
            <a:srgbClr val="CFE2F3"/>
          </a:solidFill>
          <a:ln w="2857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65" name="Google Shape;565;p52"/>
          <p:cNvSpPr/>
          <p:nvPr/>
        </p:nvSpPr>
        <p:spPr>
          <a:xfrm>
            <a:off x="5023384" y="5199036"/>
            <a:ext cx="718000" cy="718000"/>
          </a:xfrm>
          <a:prstGeom prst="ellipse">
            <a:avLst/>
          </a:prstGeom>
          <a:solidFill>
            <a:srgbClr val="CFE2F3"/>
          </a:solidFill>
          <a:ln w="2857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66" name="Google Shape;566;p52"/>
          <p:cNvSpPr/>
          <p:nvPr/>
        </p:nvSpPr>
        <p:spPr>
          <a:xfrm>
            <a:off x="6365295" y="3658100"/>
            <a:ext cx="718000" cy="718000"/>
          </a:xfrm>
          <a:prstGeom prst="ellipse">
            <a:avLst/>
          </a:prstGeom>
          <a:solidFill>
            <a:srgbClr val="D9EAD3"/>
          </a:solidFill>
          <a:ln w="28575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67" name="Google Shape;567;p52"/>
          <p:cNvSpPr/>
          <p:nvPr/>
        </p:nvSpPr>
        <p:spPr>
          <a:xfrm>
            <a:off x="6365295" y="4818951"/>
            <a:ext cx="718000" cy="718000"/>
          </a:xfrm>
          <a:prstGeom prst="ellipse">
            <a:avLst/>
          </a:prstGeom>
          <a:solidFill>
            <a:srgbClr val="D9EAD3"/>
          </a:solidFill>
          <a:ln w="28575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68" name="Google Shape;568;p52"/>
          <p:cNvSpPr/>
          <p:nvPr/>
        </p:nvSpPr>
        <p:spPr>
          <a:xfrm>
            <a:off x="6365295" y="6052200"/>
            <a:ext cx="718000" cy="718000"/>
          </a:xfrm>
          <a:prstGeom prst="ellipse">
            <a:avLst/>
          </a:prstGeom>
          <a:solidFill>
            <a:srgbClr val="D9EAD3"/>
          </a:solidFill>
          <a:ln w="28575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69" name="Google Shape;569;p52"/>
          <p:cNvSpPr/>
          <p:nvPr/>
        </p:nvSpPr>
        <p:spPr>
          <a:xfrm>
            <a:off x="7955447" y="4818951"/>
            <a:ext cx="718000" cy="718000"/>
          </a:xfrm>
          <a:prstGeom prst="ellipse">
            <a:avLst/>
          </a:prstGeom>
          <a:solidFill>
            <a:srgbClr val="F4CCCC"/>
          </a:solidFill>
          <a:ln w="28575" cap="flat" cmpd="sng">
            <a:solidFill>
              <a:srgbClr val="99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570" name="Google Shape;570;p52"/>
          <p:cNvCxnSpPr>
            <a:stCxn id="561" idx="6"/>
            <a:endCxn id="564" idx="2"/>
          </p:cNvCxnSpPr>
          <p:nvPr/>
        </p:nvCxnSpPr>
        <p:spPr>
          <a:xfrm>
            <a:off x="4236551" y="4190533"/>
            <a:ext cx="786800" cy="480800"/>
          </a:xfrm>
          <a:prstGeom prst="straightConnector1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71" name="Google Shape;571;p52"/>
          <p:cNvCxnSpPr>
            <a:endCxn id="565" idx="2"/>
          </p:cNvCxnSpPr>
          <p:nvPr/>
        </p:nvCxnSpPr>
        <p:spPr>
          <a:xfrm>
            <a:off x="4236584" y="4217236"/>
            <a:ext cx="786800" cy="1340800"/>
          </a:xfrm>
          <a:prstGeom prst="straightConnector1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72" name="Google Shape;572;p52"/>
          <p:cNvCxnSpPr>
            <a:stCxn id="564" idx="6"/>
            <a:endCxn id="567" idx="2"/>
          </p:cNvCxnSpPr>
          <p:nvPr/>
        </p:nvCxnSpPr>
        <p:spPr>
          <a:xfrm>
            <a:off x="5741384" y="4671504"/>
            <a:ext cx="624000" cy="506400"/>
          </a:xfrm>
          <a:prstGeom prst="straightConnector1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73" name="Google Shape;573;p52"/>
          <p:cNvCxnSpPr>
            <a:stCxn id="564" idx="6"/>
            <a:endCxn id="566" idx="2"/>
          </p:cNvCxnSpPr>
          <p:nvPr/>
        </p:nvCxnSpPr>
        <p:spPr>
          <a:xfrm rot="10800000" flipH="1">
            <a:off x="5741384" y="4017104"/>
            <a:ext cx="624000" cy="654400"/>
          </a:xfrm>
          <a:prstGeom prst="straightConnector1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74" name="Google Shape;574;p52"/>
          <p:cNvCxnSpPr>
            <a:stCxn id="564" idx="6"/>
            <a:endCxn id="568" idx="1"/>
          </p:cNvCxnSpPr>
          <p:nvPr/>
        </p:nvCxnSpPr>
        <p:spPr>
          <a:xfrm>
            <a:off x="5741384" y="4671504"/>
            <a:ext cx="729200" cy="1486000"/>
          </a:xfrm>
          <a:prstGeom prst="straightConnector1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75" name="Google Shape;575;p52"/>
          <p:cNvCxnSpPr>
            <a:endCxn id="569" idx="2"/>
          </p:cNvCxnSpPr>
          <p:nvPr/>
        </p:nvCxnSpPr>
        <p:spPr>
          <a:xfrm>
            <a:off x="7083447" y="4017151"/>
            <a:ext cx="872000" cy="1160800"/>
          </a:xfrm>
          <a:prstGeom prst="straightConnector1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76" name="Google Shape;576;p52"/>
          <p:cNvCxnSpPr>
            <a:endCxn id="569" idx="2"/>
          </p:cNvCxnSpPr>
          <p:nvPr/>
        </p:nvCxnSpPr>
        <p:spPr>
          <a:xfrm>
            <a:off x="7083447" y="5173951"/>
            <a:ext cx="872000" cy="4000"/>
          </a:xfrm>
          <a:prstGeom prst="straightConnector1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77" name="Google Shape;577;p52"/>
          <p:cNvCxnSpPr>
            <a:endCxn id="569" idx="2"/>
          </p:cNvCxnSpPr>
          <p:nvPr/>
        </p:nvCxnSpPr>
        <p:spPr>
          <a:xfrm rot="10800000" flipH="1">
            <a:off x="7126247" y="5177951"/>
            <a:ext cx="829200" cy="1233200"/>
          </a:xfrm>
          <a:prstGeom prst="straightConnector1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78" name="Google Shape;578;p52"/>
          <p:cNvCxnSpPr>
            <a:stCxn id="565" idx="6"/>
            <a:endCxn id="566" idx="2"/>
          </p:cNvCxnSpPr>
          <p:nvPr/>
        </p:nvCxnSpPr>
        <p:spPr>
          <a:xfrm rot="10800000" flipH="1">
            <a:off x="5741384" y="4017236"/>
            <a:ext cx="624000" cy="1540800"/>
          </a:xfrm>
          <a:prstGeom prst="straightConnector1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79" name="Google Shape;579;p52"/>
          <p:cNvCxnSpPr>
            <a:stCxn id="565" idx="6"/>
            <a:endCxn id="568" idx="2"/>
          </p:cNvCxnSpPr>
          <p:nvPr/>
        </p:nvCxnSpPr>
        <p:spPr>
          <a:xfrm>
            <a:off x="5741384" y="5558036"/>
            <a:ext cx="624000" cy="853200"/>
          </a:xfrm>
          <a:prstGeom prst="straightConnector1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80" name="Google Shape;580;p52"/>
          <p:cNvCxnSpPr>
            <a:endCxn id="567" idx="2"/>
          </p:cNvCxnSpPr>
          <p:nvPr/>
        </p:nvCxnSpPr>
        <p:spPr>
          <a:xfrm rot="10800000" flipH="1">
            <a:off x="5741695" y="5177951"/>
            <a:ext cx="623600" cy="403200"/>
          </a:xfrm>
          <a:prstGeom prst="straightConnector1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81" name="Google Shape;581;p52"/>
          <p:cNvCxnSpPr>
            <a:endCxn id="564" idx="2"/>
          </p:cNvCxnSpPr>
          <p:nvPr/>
        </p:nvCxnSpPr>
        <p:spPr>
          <a:xfrm rot="10800000" flipH="1">
            <a:off x="4236584" y="4671504"/>
            <a:ext cx="786800" cy="466400"/>
          </a:xfrm>
          <a:prstGeom prst="straightConnector1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82" name="Google Shape;582;p52"/>
          <p:cNvCxnSpPr>
            <a:endCxn id="565" idx="2"/>
          </p:cNvCxnSpPr>
          <p:nvPr/>
        </p:nvCxnSpPr>
        <p:spPr>
          <a:xfrm>
            <a:off x="4236584" y="5138036"/>
            <a:ext cx="786800" cy="420000"/>
          </a:xfrm>
          <a:prstGeom prst="straightConnector1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83" name="Google Shape;583;p52"/>
          <p:cNvCxnSpPr>
            <a:endCxn id="564" idx="2"/>
          </p:cNvCxnSpPr>
          <p:nvPr/>
        </p:nvCxnSpPr>
        <p:spPr>
          <a:xfrm rot="10800000" flipH="1">
            <a:off x="4267784" y="4671504"/>
            <a:ext cx="755600" cy="1414000"/>
          </a:xfrm>
          <a:prstGeom prst="straightConnector1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84" name="Google Shape;584;p52"/>
          <p:cNvCxnSpPr>
            <a:endCxn id="565" idx="2"/>
          </p:cNvCxnSpPr>
          <p:nvPr/>
        </p:nvCxnSpPr>
        <p:spPr>
          <a:xfrm rot="10800000" flipH="1">
            <a:off x="4267784" y="5558036"/>
            <a:ext cx="755600" cy="527600"/>
          </a:xfrm>
          <a:prstGeom prst="straightConnector1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53"/>
          <p:cNvSpPr txBox="1">
            <a:spLocks noGrp="1"/>
          </p:cNvSpPr>
          <p:nvPr>
            <p:ph type="title"/>
          </p:nvPr>
        </p:nvSpPr>
        <p:spPr>
          <a:xfrm>
            <a:off x="1389900" y="394384"/>
            <a:ext cx="103864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b="1">
                <a:solidFill>
                  <a:schemeClr val="accent2">
                    <a:lumMod val="7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Neural Networks</a:t>
            </a:r>
            <a:endParaRPr b="1">
              <a:solidFill>
                <a:schemeClr val="accent2">
                  <a:lumMod val="75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90" name="Google Shape;590;p53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578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indent="-550320">
              <a:lnSpc>
                <a:spcPct val="100000"/>
              </a:lnSpc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3867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This allows the network as a whole to learn about interactions and relationships between features.</a:t>
            </a:r>
            <a:endParaRPr sz="3867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93" name="Google Shape;593;p53"/>
          <p:cNvSpPr/>
          <p:nvPr/>
        </p:nvSpPr>
        <p:spPr>
          <a:xfrm>
            <a:off x="3518551" y="3831533"/>
            <a:ext cx="718000" cy="718000"/>
          </a:xfrm>
          <a:prstGeom prst="ellipse">
            <a:avLst/>
          </a:prstGeom>
          <a:solidFill>
            <a:srgbClr val="D9D2E9"/>
          </a:solidFill>
          <a:ln w="28575" cap="flat" cmpd="sng">
            <a:solidFill>
              <a:srgbClr val="351C7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94" name="Google Shape;594;p53"/>
          <p:cNvSpPr/>
          <p:nvPr/>
        </p:nvSpPr>
        <p:spPr>
          <a:xfrm>
            <a:off x="3518551" y="4757185"/>
            <a:ext cx="718000" cy="718000"/>
          </a:xfrm>
          <a:prstGeom prst="ellipse">
            <a:avLst/>
          </a:prstGeom>
          <a:solidFill>
            <a:srgbClr val="D9D2E9"/>
          </a:solidFill>
          <a:ln w="28575" cap="flat" cmpd="sng">
            <a:solidFill>
              <a:srgbClr val="351C7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95" name="Google Shape;595;p53"/>
          <p:cNvSpPr/>
          <p:nvPr/>
        </p:nvSpPr>
        <p:spPr>
          <a:xfrm>
            <a:off x="3518551" y="5743157"/>
            <a:ext cx="718000" cy="718000"/>
          </a:xfrm>
          <a:prstGeom prst="ellipse">
            <a:avLst/>
          </a:prstGeom>
          <a:solidFill>
            <a:srgbClr val="D9D2E9"/>
          </a:solidFill>
          <a:ln w="28575" cap="flat" cmpd="sng">
            <a:solidFill>
              <a:srgbClr val="351C7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96" name="Google Shape;596;p53"/>
          <p:cNvSpPr/>
          <p:nvPr/>
        </p:nvSpPr>
        <p:spPr>
          <a:xfrm>
            <a:off x="5023384" y="4312504"/>
            <a:ext cx="718000" cy="718000"/>
          </a:xfrm>
          <a:prstGeom prst="ellipse">
            <a:avLst/>
          </a:prstGeom>
          <a:solidFill>
            <a:srgbClr val="CFE2F3"/>
          </a:solidFill>
          <a:ln w="2857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97" name="Google Shape;597;p53"/>
          <p:cNvSpPr/>
          <p:nvPr/>
        </p:nvSpPr>
        <p:spPr>
          <a:xfrm>
            <a:off x="5023384" y="5199036"/>
            <a:ext cx="718000" cy="718000"/>
          </a:xfrm>
          <a:prstGeom prst="ellipse">
            <a:avLst/>
          </a:prstGeom>
          <a:solidFill>
            <a:srgbClr val="CFE2F3"/>
          </a:solidFill>
          <a:ln w="2857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98" name="Google Shape;598;p53"/>
          <p:cNvSpPr/>
          <p:nvPr/>
        </p:nvSpPr>
        <p:spPr>
          <a:xfrm>
            <a:off x="6365295" y="3658100"/>
            <a:ext cx="718000" cy="718000"/>
          </a:xfrm>
          <a:prstGeom prst="ellipse">
            <a:avLst/>
          </a:prstGeom>
          <a:solidFill>
            <a:srgbClr val="D9EAD3"/>
          </a:solidFill>
          <a:ln w="28575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99" name="Google Shape;599;p53"/>
          <p:cNvSpPr/>
          <p:nvPr/>
        </p:nvSpPr>
        <p:spPr>
          <a:xfrm>
            <a:off x="6365295" y="4818951"/>
            <a:ext cx="718000" cy="718000"/>
          </a:xfrm>
          <a:prstGeom prst="ellipse">
            <a:avLst/>
          </a:prstGeom>
          <a:solidFill>
            <a:srgbClr val="D9EAD3"/>
          </a:solidFill>
          <a:ln w="28575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00" name="Google Shape;600;p53"/>
          <p:cNvSpPr/>
          <p:nvPr/>
        </p:nvSpPr>
        <p:spPr>
          <a:xfrm>
            <a:off x="6365295" y="6052200"/>
            <a:ext cx="718000" cy="718000"/>
          </a:xfrm>
          <a:prstGeom prst="ellipse">
            <a:avLst/>
          </a:prstGeom>
          <a:solidFill>
            <a:srgbClr val="D9EAD3"/>
          </a:solidFill>
          <a:ln w="28575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01" name="Google Shape;601;p53"/>
          <p:cNvSpPr/>
          <p:nvPr/>
        </p:nvSpPr>
        <p:spPr>
          <a:xfrm>
            <a:off x="7955447" y="4818951"/>
            <a:ext cx="718000" cy="718000"/>
          </a:xfrm>
          <a:prstGeom prst="ellipse">
            <a:avLst/>
          </a:prstGeom>
          <a:solidFill>
            <a:srgbClr val="F4CCCC"/>
          </a:solidFill>
          <a:ln w="28575" cap="flat" cmpd="sng">
            <a:solidFill>
              <a:srgbClr val="99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602" name="Google Shape;602;p53"/>
          <p:cNvCxnSpPr>
            <a:stCxn id="593" idx="6"/>
            <a:endCxn id="596" idx="2"/>
          </p:cNvCxnSpPr>
          <p:nvPr/>
        </p:nvCxnSpPr>
        <p:spPr>
          <a:xfrm>
            <a:off x="4236551" y="4190533"/>
            <a:ext cx="786800" cy="480800"/>
          </a:xfrm>
          <a:prstGeom prst="straightConnector1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03" name="Google Shape;603;p53"/>
          <p:cNvCxnSpPr>
            <a:endCxn id="597" idx="2"/>
          </p:cNvCxnSpPr>
          <p:nvPr/>
        </p:nvCxnSpPr>
        <p:spPr>
          <a:xfrm>
            <a:off x="4236584" y="4217236"/>
            <a:ext cx="786800" cy="1340800"/>
          </a:xfrm>
          <a:prstGeom prst="straightConnector1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04" name="Google Shape;604;p53"/>
          <p:cNvCxnSpPr>
            <a:stCxn id="596" idx="6"/>
            <a:endCxn id="599" idx="2"/>
          </p:cNvCxnSpPr>
          <p:nvPr/>
        </p:nvCxnSpPr>
        <p:spPr>
          <a:xfrm>
            <a:off x="5741384" y="4671504"/>
            <a:ext cx="624000" cy="506400"/>
          </a:xfrm>
          <a:prstGeom prst="straightConnector1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05" name="Google Shape;605;p53"/>
          <p:cNvCxnSpPr>
            <a:stCxn id="596" idx="6"/>
            <a:endCxn id="598" idx="2"/>
          </p:cNvCxnSpPr>
          <p:nvPr/>
        </p:nvCxnSpPr>
        <p:spPr>
          <a:xfrm rot="10800000" flipH="1">
            <a:off x="5741384" y="4017104"/>
            <a:ext cx="624000" cy="654400"/>
          </a:xfrm>
          <a:prstGeom prst="straightConnector1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06" name="Google Shape;606;p53"/>
          <p:cNvCxnSpPr>
            <a:stCxn id="596" idx="6"/>
            <a:endCxn id="600" idx="1"/>
          </p:cNvCxnSpPr>
          <p:nvPr/>
        </p:nvCxnSpPr>
        <p:spPr>
          <a:xfrm>
            <a:off x="5741384" y="4671504"/>
            <a:ext cx="729200" cy="1486000"/>
          </a:xfrm>
          <a:prstGeom prst="straightConnector1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07" name="Google Shape;607;p53"/>
          <p:cNvCxnSpPr>
            <a:endCxn id="601" idx="2"/>
          </p:cNvCxnSpPr>
          <p:nvPr/>
        </p:nvCxnSpPr>
        <p:spPr>
          <a:xfrm>
            <a:off x="7083447" y="4017151"/>
            <a:ext cx="872000" cy="1160800"/>
          </a:xfrm>
          <a:prstGeom prst="straightConnector1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08" name="Google Shape;608;p53"/>
          <p:cNvCxnSpPr>
            <a:endCxn id="601" idx="2"/>
          </p:cNvCxnSpPr>
          <p:nvPr/>
        </p:nvCxnSpPr>
        <p:spPr>
          <a:xfrm>
            <a:off x="7083447" y="5173951"/>
            <a:ext cx="872000" cy="4000"/>
          </a:xfrm>
          <a:prstGeom prst="straightConnector1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09" name="Google Shape;609;p53"/>
          <p:cNvCxnSpPr>
            <a:endCxn id="601" idx="2"/>
          </p:cNvCxnSpPr>
          <p:nvPr/>
        </p:nvCxnSpPr>
        <p:spPr>
          <a:xfrm rot="10800000" flipH="1">
            <a:off x="7126247" y="5177951"/>
            <a:ext cx="829200" cy="1233200"/>
          </a:xfrm>
          <a:prstGeom prst="straightConnector1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10" name="Google Shape;610;p53"/>
          <p:cNvCxnSpPr>
            <a:stCxn id="597" idx="6"/>
            <a:endCxn id="598" idx="2"/>
          </p:cNvCxnSpPr>
          <p:nvPr/>
        </p:nvCxnSpPr>
        <p:spPr>
          <a:xfrm rot="10800000" flipH="1">
            <a:off x="5741384" y="4017236"/>
            <a:ext cx="624000" cy="1540800"/>
          </a:xfrm>
          <a:prstGeom prst="straightConnector1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11" name="Google Shape;611;p53"/>
          <p:cNvCxnSpPr>
            <a:stCxn id="597" idx="6"/>
            <a:endCxn id="600" idx="2"/>
          </p:cNvCxnSpPr>
          <p:nvPr/>
        </p:nvCxnSpPr>
        <p:spPr>
          <a:xfrm>
            <a:off x="5741384" y="5558036"/>
            <a:ext cx="624000" cy="853200"/>
          </a:xfrm>
          <a:prstGeom prst="straightConnector1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12" name="Google Shape;612;p53"/>
          <p:cNvCxnSpPr>
            <a:endCxn id="599" idx="2"/>
          </p:cNvCxnSpPr>
          <p:nvPr/>
        </p:nvCxnSpPr>
        <p:spPr>
          <a:xfrm rot="10800000" flipH="1">
            <a:off x="5741695" y="5177951"/>
            <a:ext cx="623600" cy="403200"/>
          </a:xfrm>
          <a:prstGeom prst="straightConnector1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13" name="Google Shape;613;p53"/>
          <p:cNvCxnSpPr>
            <a:endCxn id="596" idx="2"/>
          </p:cNvCxnSpPr>
          <p:nvPr/>
        </p:nvCxnSpPr>
        <p:spPr>
          <a:xfrm rot="10800000" flipH="1">
            <a:off x="4236584" y="4671504"/>
            <a:ext cx="786800" cy="466400"/>
          </a:xfrm>
          <a:prstGeom prst="straightConnector1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14" name="Google Shape;614;p53"/>
          <p:cNvCxnSpPr>
            <a:endCxn id="597" idx="2"/>
          </p:cNvCxnSpPr>
          <p:nvPr/>
        </p:nvCxnSpPr>
        <p:spPr>
          <a:xfrm>
            <a:off x="4236584" y="5138036"/>
            <a:ext cx="786800" cy="420000"/>
          </a:xfrm>
          <a:prstGeom prst="straightConnector1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15" name="Google Shape;615;p53"/>
          <p:cNvCxnSpPr>
            <a:endCxn id="596" idx="2"/>
          </p:cNvCxnSpPr>
          <p:nvPr/>
        </p:nvCxnSpPr>
        <p:spPr>
          <a:xfrm rot="10800000" flipH="1">
            <a:off x="4267784" y="4671504"/>
            <a:ext cx="755600" cy="1414000"/>
          </a:xfrm>
          <a:prstGeom prst="straightConnector1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16" name="Google Shape;616;p53"/>
          <p:cNvCxnSpPr>
            <a:endCxn id="597" idx="2"/>
          </p:cNvCxnSpPr>
          <p:nvPr/>
        </p:nvCxnSpPr>
        <p:spPr>
          <a:xfrm rot="10800000" flipH="1">
            <a:off x="4267784" y="5558036"/>
            <a:ext cx="755600" cy="527600"/>
          </a:xfrm>
          <a:prstGeom prst="straightConnector1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54"/>
          <p:cNvSpPr txBox="1">
            <a:spLocks noGrp="1"/>
          </p:cNvSpPr>
          <p:nvPr>
            <p:ph type="title"/>
          </p:nvPr>
        </p:nvSpPr>
        <p:spPr>
          <a:xfrm>
            <a:off x="1389900" y="394384"/>
            <a:ext cx="103864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b="1" dirty="0">
                <a:solidFill>
                  <a:schemeClr val="accent2">
                    <a:lumMod val="7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Neural Networks</a:t>
            </a:r>
            <a:endParaRPr b="1" dirty="0">
              <a:solidFill>
                <a:schemeClr val="accent2">
                  <a:lumMod val="75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22" name="Google Shape;622;p5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578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indent="-550320">
              <a:lnSpc>
                <a:spcPct val="100000"/>
              </a:lnSpc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3867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 first layer is the </a:t>
            </a:r>
            <a:r>
              <a:rPr lang="en" sz="3867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input layer</a:t>
            </a:r>
            <a:endParaRPr sz="3867" b="1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25" name="Google Shape;625;p54"/>
          <p:cNvSpPr/>
          <p:nvPr/>
        </p:nvSpPr>
        <p:spPr>
          <a:xfrm>
            <a:off x="3518551" y="3831533"/>
            <a:ext cx="718000" cy="718000"/>
          </a:xfrm>
          <a:prstGeom prst="ellipse">
            <a:avLst/>
          </a:prstGeom>
          <a:solidFill>
            <a:srgbClr val="D9D2E9"/>
          </a:solidFill>
          <a:ln w="28575" cap="flat" cmpd="sng">
            <a:solidFill>
              <a:srgbClr val="351C7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26" name="Google Shape;626;p54"/>
          <p:cNvSpPr/>
          <p:nvPr/>
        </p:nvSpPr>
        <p:spPr>
          <a:xfrm>
            <a:off x="3518551" y="4757185"/>
            <a:ext cx="718000" cy="718000"/>
          </a:xfrm>
          <a:prstGeom prst="ellipse">
            <a:avLst/>
          </a:prstGeom>
          <a:solidFill>
            <a:srgbClr val="D9D2E9"/>
          </a:solidFill>
          <a:ln w="28575" cap="flat" cmpd="sng">
            <a:solidFill>
              <a:srgbClr val="351C7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27" name="Google Shape;627;p54"/>
          <p:cNvSpPr/>
          <p:nvPr/>
        </p:nvSpPr>
        <p:spPr>
          <a:xfrm>
            <a:off x="3518551" y="5743157"/>
            <a:ext cx="718000" cy="718000"/>
          </a:xfrm>
          <a:prstGeom prst="ellipse">
            <a:avLst/>
          </a:prstGeom>
          <a:solidFill>
            <a:srgbClr val="D9D2E9"/>
          </a:solidFill>
          <a:ln w="28575" cap="flat" cmpd="sng">
            <a:solidFill>
              <a:srgbClr val="351C7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28" name="Google Shape;628;p54"/>
          <p:cNvSpPr/>
          <p:nvPr/>
        </p:nvSpPr>
        <p:spPr>
          <a:xfrm>
            <a:off x="5023384" y="4312504"/>
            <a:ext cx="718000" cy="718000"/>
          </a:xfrm>
          <a:prstGeom prst="ellipse">
            <a:avLst/>
          </a:prstGeom>
          <a:solidFill>
            <a:srgbClr val="CFE2F3"/>
          </a:solidFill>
          <a:ln w="2857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29" name="Google Shape;629;p54"/>
          <p:cNvSpPr/>
          <p:nvPr/>
        </p:nvSpPr>
        <p:spPr>
          <a:xfrm>
            <a:off x="5023384" y="5199036"/>
            <a:ext cx="718000" cy="718000"/>
          </a:xfrm>
          <a:prstGeom prst="ellipse">
            <a:avLst/>
          </a:prstGeom>
          <a:solidFill>
            <a:srgbClr val="CFE2F3"/>
          </a:solidFill>
          <a:ln w="2857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30" name="Google Shape;630;p54"/>
          <p:cNvSpPr/>
          <p:nvPr/>
        </p:nvSpPr>
        <p:spPr>
          <a:xfrm>
            <a:off x="6365295" y="3658100"/>
            <a:ext cx="718000" cy="718000"/>
          </a:xfrm>
          <a:prstGeom prst="ellipse">
            <a:avLst/>
          </a:prstGeom>
          <a:solidFill>
            <a:srgbClr val="D9EAD3"/>
          </a:solidFill>
          <a:ln w="28575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31" name="Google Shape;631;p54"/>
          <p:cNvSpPr/>
          <p:nvPr/>
        </p:nvSpPr>
        <p:spPr>
          <a:xfrm>
            <a:off x="6365295" y="4818951"/>
            <a:ext cx="718000" cy="718000"/>
          </a:xfrm>
          <a:prstGeom prst="ellipse">
            <a:avLst/>
          </a:prstGeom>
          <a:solidFill>
            <a:srgbClr val="D9EAD3"/>
          </a:solidFill>
          <a:ln w="28575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32" name="Google Shape;632;p54"/>
          <p:cNvSpPr/>
          <p:nvPr/>
        </p:nvSpPr>
        <p:spPr>
          <a:xfrm>
            <a:off x="6365295" y="6052200"/>
            <a:ext cx="718000" cy="718000"/>
          </a:xfrm>
          <a:prstGeom prst="ellipse">
            <a:avLst/>
          </a:prstGeom>
          <a:solidFill>
            <a:srgbClr val="D9EAD3"/>
          </a:solidFill>
          <a:ln w="28575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33" name="Google Shape;633;p54"/>
          <p:cNvSpPr/>
          <p:nvPr/>
        </p:nvSpPr>
        <p:spPr>
          <a:xfrm>
            <a:off x="7955447" y="4818951"/>
            <a:ext cx="718000" cy="718000"/>
          </a:xfrm>
          <a:prstGeom prst="ellipse">
            <a:avLst/>
          </a:prstGeom>
          <a:solidFill>
            <a:srgbClr val="F4CCCC"/>
          </a:solidFill>
          <a:ln w="28575" cap="flat" cmpd="sng">
            <a:solidFill>
              <a:srgbClr val="99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634" name="Google Shape;634;p54"/>
          <p:cNvCxnSpPr>
            <a:stCxn id="625" idx="6"/>
            <a:endCxn id="628" idx="2"/>
          </p:cNvCxnSpPr>
          <p:nvPr/>
        </p:nvCxnSpPr>
        <p:spPr>
          <a:xfrm>
            <a:off x="4236551" y="4190533"/>
            <a:ext cx="786800" cy="480800"/>
          </a:xfrm>
          <a:prstGeom prst="straightConnector1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35" name="Google Shape;635;p54"/>
          <p:cNvCxnSpPr>
            <a:endCxn id="629" idx="2"/>
          </p:cNvCxnSpPr>
          <p:nvPr/>
        </p:nvCxnSpPr>
        <p:spPr>
          <a:xfrm>
            <a:off x="4236584" y="4217236"/>
            <a:ext cx="786800" cy="1340800"/>
          </a:xfrm>
          <a:prstGeom prst="straightConnector1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36" name="Google Shape;636;p54"/>
          <p:cNvCxnSpPr>
            <a:stCxn id="628" idx="6"/>
            <a:endCxn id="631" idx="2"/>
          </p:cNvCxnSpPr>
          <p:nvPr/>
        </p:nvCxnSpPr>
        <p:spPr>
          <a:xfrm>
            <a:off x="5741384" y="4671504"/>
            <a:ext cx="624000" cy="506400"/>
          </a:xfrm>
          <a:prstGeom prst="straightConnector1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37" name="Google Shape;637;p54"/>
          <p:cNvCxnSpPr>
            <a:stCxn id="628" idx="6"/>
            <a:endCxn id="630" idx="2"/>
          </p:cNvCxnSpPr>
          <p:nvPr/>
        </p:nvCxnSpPr>
        <p:spPr>
          <a:xfrm rot="10800000" flipH="1">
            <a:off x="5741384" y="4017104"/>
            <a:ext cx="624000" cy="654400"/>
          </a:xfrm>
          <a:prstGeom prst="straightConnector1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38" name="Google Shape;638;p54"/>
          <p:cNvCxnSpPr>
            <a:stCxn id="628" idx="6"/>
            <a:endCxn id="632" idx="1"/>
          </p:cNvCxnSpPr>
          <p:nvPr/>
        </p:nvCxnSpPr>
        <p:spPr>
          <a:xfrm>
            <a:off x="5741384" y="4671504"/>
            <a:ext cx="729200" cy="1486000"/>
          </a:xfrm>
          <a:prstGeom prst="straightConnector1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39" name="Google Shape;639;p54"/>
          <p:cNvCxnSpPr>
            <a:endCxn id="633" idx="2"/>
          </p:cNvCxnSpPr>
          <p:nvPr/>
        </p:nvCxnSpPr>
        <p:spPr>
          <a:xfrm>
            <a:off x="7083447" y="4017151"/>
            <a:ext cx="872000" cy="1160800"/>
          </a:xfrm>
          <a:prstGeom prst="straightConnector1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40" name="Google Shape;640;p54"/>
          <p:cNvCxnSpPr>
            <a:endCxn id="633" idx="2"/>
          </p:cNvCxnSpPr>
          <p:nvPr/>
        </p:nvCxnSpPr>
        <p:spPr>
          <a:xfrm>
            <a:off x="7083447" y="5173951"/>
            <a:ext cx="872000" cy="4000"/>
          </a:xfrm>
          <a:prstGeom prst="straightConnector1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41" name="Google Shape;641;p54"/>
          <p:cNvCxnSpPr>
            <a:endCxn id="633" idx="2"/>
          </p:cNvCxnSpPr>
          <p:nvPr/>
        </p:nvCxnSpPr>
        <p:spPr>
          <a:xfrm rot="10800000" flipH="1">
            <a:off x="7126247" y="5177951"/>
            <a:ext cx="829200" cy="1233200"/>
          </a:xfrm>
          <a:prstGeom prst="straightConnector1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42" name="Google Shape;642;p54"/>
          <p:cNvCxnSpPr>
            <a:stCxn id="629" idx="6"/>
            <a:endCxn id="630" idx="2"/>
          </p:cNvCxnSpPr>
          <p:nvPr/>
        </p:nvCxnSpPr>
        <p:spPr>
          <a:xfrm rot="10800000" flipH="1">
            <a:off x="5741384" y="4017236"/>
            <a:ext cx="624000" cy="1540800"/>
          </a:xfrm>
          <a:prstGeom prst="straightConnector1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43" name="Google Shape;643;p54"/>
          <p:cNvCxnSpPr>
            <a:stCxn id="629" idx="6"/>
            <a:endCxn id="632" idx="2"/>
          </p:cNvCxnSpPr>
          <p:nvPr/>
        </p:nvCxnSpPr>
        <p:spPr>
          <a:xfrm>
            <a:off x="5741384" y="5558036"/>
            <a:ext cx="624000" cy="853200"/>
          </a:xfrm>
          <a:prstGeom prst="straightConnector1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44" name="Google Shape;644;p54"/>
          <p:cNvCxnSpPr>
            <a:endCxn id="631" idx="2"/>
          </p:cNvCxnSpPr>
          <p:nvPr/>
        </p:nvCxnSpPr>
        <p:spPr>
          <a:xfrm rot="10800000" flipH="1">
            <a:off x="5741695" y="5177951"/>
            <a:ext cx="623600" cy="403200"/>
          </a:xfrm>
          <a:prstGeom prst="straightConnector1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45" name="Google Shape;645;p54"/>
          <p:cNvCxnSpPr>
            <a:endCxn id="628" idx="2"/>
          </p:cNvCxnSpPr>
          <p:nvPr/>
        </p:nvCxnSpPr>
        <p:spPr>
          <a:xfrm rot="10800000" flipH="1">
            <a:off x="4236584" y="4671504"/>
            <a:ext cx="786800" cy="466400"/>
          </a:xfrm>
          <a:prstGeom prst="straightConnector1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46" name="Google Shape;646;p54"/>
          <p:cNvCxnSpPr>
            <a:endCxn id="629" idx="2"/>
          </p:cNvCxnSpPr>
          <p:nvPr/>
        </p:nvCxnSpPr>
        <p:spPr>
          <a:xfrm>
            <a:off x="4236584" y="5138036"/>
            <a:ext cx="786800" cy="420000"/>
          </a:xfrm>
          <a:prstGeom prst="straightConnector1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47" name="Google Shape;647;p54"/>
          <p:cNvCxnSpPr>
            <a:endCxn id="628" idx="2"/>
          </p:cNvCxnSpPr>
          <p:nvPr/>
        </p:nvCxnSpPr>
        <p:spPr>
          <a:xfrm rot="10800000" flipH="1">
            <a:off x="4267784" y="4671504"/>
            <a:ext cx="755600" cy="1414000"/>
          </a:xfrm>
          <a:prstGeom prst="straightConnector1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48" name="Google Shape;648;p54"/>
          <p:cNvCxnSpPr>
            <a:endCxn id="629" idx="2"/>
          </p:cNvCxnSpPr>
          <p:nvPr/>
        </p:nvCxnSpPr>
        <p:spPr>
          <a:xfrm rot="10800000" flipH="1">
            <a:off x="4267784" y="5558036"/>
            <a:ext cx="755600" cy="527600"/>
          </a:xfrm>
          <a:prstGeom prst="straightConnector1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49" name="Google Shape;649;p54"/>
          <p:cNvSpPr/>
          <p:nvPr/>
        </p:nvSpPr>
        <p:spPr>
          <a:xfrm>
            <a:off x="3337700" y="3469933"/>
            <a:ext cx="1062000" cy="32116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55"/>
          <p:cNvSpPr txBox="1">
            <a:spLocks noGrp="1"/>
          </p:cNvSpPr>
          <p:nvPr>
            <p:ph type="title"/>
          </p:nvPr>
        </p:nvSpPr>
        <p:spPr>
          <a:xfrm>
            <a:off x="1389900" y="394384"/>
            <a:ext cx="103864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b="1" dirty="0">
                <a:solidFill>
                  <a:schemeClr val="accent2">
                    <a:lumMod val="7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Neural Networks</a:t>
            </a:r>
            <a:endParaRPr b="1" dirty="0">
              <a:solidFill>
                <a:schemeClr val="accent2">
                  <a:lumMod val="75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55" name="Google Shape;655;p5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578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indent="-550320">
              <a:lnSpc>
                <a:spcPct val="100000"/>
              </a:lnSpc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3867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 last layer is the </a:t>
            </a:r>
            <a:r>
              <a:rPr lang="en" sz="3867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output layer.</a:t>
            </a:r>
            <a:endParaRPr sz="3867" b="1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550320">
              <a:lnSpc>
                <a:spcPct val="100000"/>
              </a:lnSpc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3867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Note: This last layer can be more than one neuron</a:t>
            </a:r>
            <a:endParaRPr sz="3867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58" name="Google Shape;658;p55"/>
          <p:cNvSpPr/>
          <p:nvPr/>
        </p:nvSpPr>
        <p:spPr>
          <a:xfrm>
            <a:off x="3518551" y="3831533"/>
            <a:ext cx="718000" cy="718000"/>
          </a:xfrm>
          <a:prstGeom prst="ellipse">
            <a:avLst/>
          </a:prstGeom>
          <a:solidFill>
            <a:srgbClr val="D9D2E9"/>
          </a:solidFill>
          <a:ln w="28575" cap="flat" cmpd="sng">
            <a:solidFill>
              <a:srgbClr val="351C7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59" name="Google Shape;659;p55"/>
          <p:cNvSpPr/>
          <p:nvPr/>
        </p:nvSpPr>
        <p:spPr>
          <a:xfrm>
            <a:off x="3518551" y="4757185"/>
            <a:ext cx="718000" cy="718000"/>
          </a:xfrm>
          <a:prstGeom prst="ellipse">
            <a:avLst/>
          </a:prstGeom>
          <a:solidFill>
            <a:srgbClr val="D9D2E9"/>
          </a:solidFill>
          <a:ln w="28575" cap="flat" cmpd="sng">
            <a:solidFill>
              <a:srgbClr val="351C7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60" name="Google Shape;660;p55"/>
          <p:cNvSpPr/>
          <p:nvPr/>
        </p:nvSpPr>
        <p:spPr>
          <a:xfrm>
            <a:off x="3518551" y="5743157"/>
            <a:ext cx="718000" cy="718000"/>
          </a:xfrm>
          <a:prstGeom prst="ellipse">
            <a:avLst/>
          </a:prstGeom>
          <a:solidFill>
            <a:srgbClr val="D9D2E9"/>
          </a:solidFill>
          <a:ln w="28575" cap="flat" cmpd="sng">
            <a:solidFill>
              <a:srgbClr val="351C7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61" name="Google Shape;661;p55"/>
          <p:cNvSpPr/>
          <p:nvPr/>
        </p:nvSpPr>
        <p:spPr>
          <a:xfrm>
            <a:off x="5023384" y="4312504"/>
            <a:ext cx="718000" cy="718000"/>
          </a:xfrm>
          <a:prstGeom prst="ellipse">
            <a:avLst/>
          </a:prstGeom>
          <a:solidFill>
            <a:srgbClr val="CFE2F3"/>
          </a:solidFill>
          <a:ln w="2857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62" name="Google Shape;662;p55"/>
          <p:cNvSpPr/>
          <p:nvPr/>
        </p:nvSpPr>
        <p:spPr>
          <a:xfrm>
            <a:off x="5023384" y="5199036"/>
            <a:ext cx="718000" cy="718000"/>
          </a:xfrm>
          <a:prstGeom prst="ellipse">
            <a:avLst/>
          </a:prstGeom>
          <a:solidFill>
            <a:srgbClr val="CFE2F3"/>
          </a:solidFill>
          <a:ln w="2857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63" name="Google Shape;663;p55"/>
          <p:cNvSpPr/>
          <p:nvPr/>
        </p:nvSpPr>
        <p:spPr>
          <a:xfrm>
            <a:off x="6365295" y="3658100"/>
            <a:ext cx="718000" cy="718000"/>
          </a:xfrm>
          <a:prstGeom prst="ellipse">
            <a:avLst/>
          </a:prstGeom>
          <a:solidFill>
            <a:srgbClr val="D9EAD3"/>
          </a:solidFill>
          <a:ln w="28575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64" name="Google Shape;664;p55"/>
          <p:cNvSpPr/>
          <p:nvPr/>
        </p:nvSpPr>
        <p:spPr>
          <a:xfrm>
            <a:off x="6365295" y="4818951"/>
            <a:ext cx="718000" cy="718000"/>
          </a:xfrm>
          <a:prstGeom prst="ellipse">
            <a:avLst/>
          </a:prstGeom>
          <a:solidFill>
            <a:srgbClr val="D9EAD3"/>
          </a:solidFill>
          <a:ln w="28575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65" name="Google Shape;665;p55"/>
          <p:cNvSpPr/>
          <p:nvPr/>
        </p:nvSpPr>
        <p:spPr>
          <a:xfrm>
            <a:off x="6365295" y="6052200"/>
            <a:ext cx="718000" cy="718000"/>
          </a:xfrm>
          <a:prstGeom prst="ellipse">
            <a:avLst/>
          </a:prstGeom>
          <a:solidFill>
            <a:srgbClr val="D9EAD3"/>
          </a:solidFill>
          <a:ln w="28575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66" name="Google Shape;666;p55"/>
          <p:cNvSpPr/>
          <p:nvPr/>
        </p:nvSpPr>
        <p:spPr>
          <a:xfrm>
            <a:off x="7955447" y="4818951"/>
            <a:ext cx="718000" cy="718000"/>
          </a:xfrm>
          <a:prstGeom prst="ellipse">
            <a:avLst/>
          </a:prstGeom>
          <a:solidFill>
            <a:srgbClr val="F4CCCC"/>
          </a:solidFill>
          <a:ln w="28575" cap="flat" cmpd="sng">
            <a:solidFill>
              <a:srgbClr val="99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667" name="Google Shape;667;p55"/>
          <p:cNvCxnSpPr>
            <a:stCxn id="658" idx="6"/>
            <a:endCxn id="661" idx="2"/>
          </p:cNvCxnSpPr>
          <p:nvPr/>
        </p:nvCxnSpPr>
        <p:spPr>
          <a:xfrm>
            <a:off x="4236551" y="4190533"/>
            <a:ext cx="786800" cy="480800"/>
          </a:xfrm>
          <a:prstGeom prst="straightConnector1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68" name="Google Shape;668;p55"/>
          <p:cNvCxnSpPr>
            <a:endCxn id="662" idx="2"/>
          </p:cNvCxnSpPr>
          <p:nvPr/>
        </p:nvCxnSpPr>
        <p:spPr>
          <a:xfrm>
            <a:off x="4236584" y="4217236"/>
            <a:ext cx="786800" cy="1340800"/>
          </a:xfrm>
          <a:prstGeom prst="straightConnector1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69" name="Google Shape;669;p55"/>
          <p:cNvCxnSpPr>
            <a:stCxn id="661" idx="6"/>
            <a:endCxn id="664" idx="2"/>
          </p:cNvCxnSpPr>
          <p:nvPr/>
        </p:nvCxnSpPr>
        <p:spPr>
          <a:xfrm>
            <a:off x="5741384" y="4671504"/>
            <a:ext cx="624000" cy="506400"/>
          </a:xfrm>
          <a:prstGeom prst="straightConnector1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70" name="Google Shape;670;p55"/>
          <p:cNvCxnSpPr>
            <a:stCxn id="661" idx="6"/>
            <a:endCxn id="663" idx="2"/>
          </p:cNvCxnSpPr>
          <p:nvPr/>
        </p:nvCxnSpPr>
        <p:spPr>
          <a:xfrm rot="10800000" flipH="1">
            <a:off x="5741384" y="4017104"/>
            <a:ext cx="624000" cy="654400"/>
          </a:xfrm>
          <a:prstGeom prst="straightConnector1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71" name="Google Shape;671;p55"/>
          <p:cNvCxnSpPr>
            <a:stCxn id="661" idx="6"/>
            <a:endCxn id="665" idx="1"/>
          </p:cNvCxnSpPr>
          <p:nvPr/>
        </p:nvCxnSpPr>
        <p:spPr>
          <a:xfrm>
            <a:off x="5741384" y="4671504"/>
            <a:ext cx="729200" cy="1486000"/>
          </a:xfrm>
          <a:prstGeom prst="straightConnector1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72" name="Google Shape;672;p55"/>
          <p:cNvCxnSpPr>
            <a:endCxn id="666" idx="2"/>
          </p:cNvCxnSpPr>
          <p:nvPr/>
        </p:nvCxnSpPr>
        <p:spPr>
          <a:xfrm>
            <a:off x="7083447" y="4017151"/>
            <a:ext cx="872000" cy="1160800"/>
          </a:xfrm>
          <a:prstGeom prst="straightConnector1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73" name="Google Shape;673;p55"/>
          <p:cNvCxnSpPr>
            <a:endCxn id="666" idx="2"/>
          </p:cNvCxnSpPr>
          <p:nvPr/>
        </p:nvCxnSpPr>
        <p:spPr>
          <a:xfrm>
            <a:off x="7083447" y="5173951"/>
            <a:ext cx="872000" cy="4000"/>
          </a:xfrm>
          <a:prstGeom prst="straightConnector1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74" name="Google Shape;674;p55"/>
          <p:cNvCxnSpPr>
            <a:endCxn id="666" idx="2"/>
          </p:cNvCxnSpPr>
          <p:nvPr/>
        </p:nvCxnSpPr>
        <p:spPr>
          <a:xfrm rot="10800000" flipH="1">
            <a:off x="7126247" y="5177951"/>
            <a:ext cx="829200" cy="1233200"/>
          </a:xfrm>
          <a:prstGeom prst="straightConnector1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75" name="Google Shape;675;p55"/>
          <p:cNvCxnSpPr>
            <a:stCxn id="662" idx="6"/>
            <a:endCxn id="663" idx="2"/>
          </p:cNvCxnSpPr>
          <p:nvPr/>
        </p:nvCxnSpPr>
        <p:spPr>
          <a:xfrm rot="10800000" flipH="1">
            <a:off x="5741384" y="4017236"/>
            <a:ext cx="624000" cy="1540800"/>
          </a:xfrm>
          <a:prstGeom prst="straightConnector1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76" name="Google Shape;676;p55"/>
          <p:cNvCxnSpPr>
            <a:stCxn id="662" idx="6"/>
            <a:endCxn id="665" idx="2"/>
          </p:cNvCxnSpPr>
          <p:nvPr/>
        </p:nvCxnSpPr>
        <p:spPr>
          <a:xfrm>
            <a:off x="5741384" y="5558036"/>
            <a:ext cx="624000" cy="853200"/>
          </a:xfrm>
          <a:prstGeom prst="straightConnector1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77" name="Google Shape;677;p55"/>
          <p:cNvCxnSpPr>
            <a:endCxn id="664" idx="2"/>
          </p:cNvCxnSpPr>
          <p:nvPr/>
        </p:nvCxnSpPr>
        <p:spPr>
          <a:xfrm rot="10800000" flipH="1">
            <a:off x="5741695" y="5177951"/>
            <a:ext cx="623600" cy="403200"/>
          </a:xfrm>
          <a:prstGeom prst="straightConnector1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78" name="Google Shape;678;p55"/>
          <p:cNvCxnSpPr>
            <a:endCxn id="661" idx="2"/>
          </p:cNvCxnSpPr>
          <p:nvPr/>
        </p:nvCxnSpPr>
        <p:spPr>
          <a:xfrm rot="10800000" flipH="1">
            <a:off x="4236584" y="4671504"/>
            <a:ext cx="786800" cy="466400"/>
          </a:xfrm>
          <a:prstGeom prst="straightConnector1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79" name="Google Shape;679;p55"/>
          <p:cNvCxnSpPr>
            <a:endCxn id="662" idx="2"/>
          </p:cNvCxnSpPr>
          <p:nvPr/>
        </p:nvCxnSpPr>
        <p:spPr>
          <a:xfrm>
            <a:off x="4236584" y="5138036"/>
            <a:ext cx="786800" cy="420000"/>
          </a:xfrm>
          <a:prstGeom prst="straightConnector1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80" name="Google Shape;680;p55"/>
          <p:cNvCxnSpPr>
            <a:endCxn id="661" idx="2"/>
          </p:cNvCxnSpPr>
          <p:nvPr/>
        </p:nvCxnSpPr>
        <p:spPr>
          <a:xfrm rot="10800000" flipH="1">
            <a:off x="4267784" y="4671504"/>
            <a:ext cx="755600" cy="1414000"/>
          </a:xfrm>
          <a:prstGeom prst="straightConnector1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81" name="Google Shape;681;p55"/>
          <p:cNvCxnSpPr>
            <a:endCxn id="662" idx="2"/>
          </p:cNvCxnSpPr>
          <p:nvPr/>
        </p:nvCxnSpPr>
        <p:spPr>
          <a:xfrm rot="10800000" flipH="1">
            <a:off x="4267784" y="5558036"/>
            <a:ext cx="755600" cy="527600"/>
          </a:xfrm>
          <a:prstGeom prst="straightConnector1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82" name="Google Shape;682;p55"/>
          <p:cNvSpPr/>
          <p:nvPr/>
        </p:nvSpPr>
        <p:spPr>
          <a:xfrm>
            <a:off x="7751833" y="4473200"/>
            <a:ext cx="1186800" cy="15408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56"/>
          <p:cNvSpPr txBox="1">
            <a:spLocks noGrp="1"/>
          </p:cNvSpPr>
          <p:nvPr>
            <p:ph type="title"/>
          </p:nvPr>
        </p:nvSpPr>
        <p:spPr>
          <a:xfrm>
            <a:off x="1389900" y="394384"/>
            <a:ext cx="103864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b="1" dirty="0">
                <a:solidFill>
                  <a:schemeClr val="accent2">
                    <a:lumMod val="7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Neural Networks</a:t>
            </a:r>
            <a:endParaRPr b="1" dirty="0">
              <a:solidFill>
                <a:schemeClr val="accent2">
                  <a:lumMod val="75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88" name="Google Shape;688;p56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578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indent="-550320">
              <a:lnSpc>
                <a:spcPct val="100000"/>
              </a:lnSpc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3867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Layers in between the input and output layers are the </a:t>
            </a:r>
            <a:r>
              <a:rPr lang="en" sz="3867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hidden layers.</a:t>
            </a:r>
            <a:endParaRPr sz="3867" b="1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91" name="Google Shape;691;p56"/>
          <p:cNvSpPr/>
          <p:nvPr/>
        </p:nvSpPr>
        <p:spPr>
          <a:xfrm>
            <a:off x="3518551" y="3831533"/>
            <a:ext cx="718000" cy="718000"/>
          </a:xfrm>
          <a:prstGeom prst="ellipse">
            <a:avLst/>
          </a:prstGeom>
          <a:solidFill>
            <a:srgbClr val="D9D2E9"/>
          </a:solidFill>
          <a:ln w="28575" cap="flat" cmpd="sng">
            <a:solidFill>
              <a:srgbClr val="351C7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92" name="Google Shape;692;p56"/>
          <p:cNvSpPr/>
          <p:nvPr/>
        </p:nvSpPr>
        <p:spPr>
          <a:xfrm>
            <a:off x="3518551" y="4757185"/>
            <a:ext cx="718000" cy="718000"/>
          </a:xfrm>
          <a:prstGeom prst="ellipse">
            <a:avLst/>
          </a:prstGeom>
          <a:solidFill>
            <a:srgbClr val="D9D2E9"/>
          </a:solidFill>
          <a:ln w="28575" cap="flat" cmpd="sng">
            <a:solidFill>
              <a:srgbClr val="351C7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93" name="Google Shape;693;p56"/>
          <p:cNvSpPr/>
          <p:nvPr/>
        </p:nvSpPr>
        <p:spPr>
          <a:xfrm>
            <a:off x="3518551" y="5743157"/>
            <a:ext cx="718000" cy="718000"/>
          </a:xfrm>
          <a:prstGeom prst="ellipse">
            <a:avLst/>
          </a:prstGeom>
          <a:solidFill>
            <a:srgbClr val="D9D2E9"/>
          </a:solidFill>
          <a:ln w="28575" cap="flat" cmpd="sng">
            <a:solidFill>
              <a:srgbClr val="351C7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94" name="Google Shape;694;p56"/>
          <p:cNvSpPr/>
          <p:nvPr/>
        </p:nvSpPr>
        <p:spPr>
          <a:xfrm>
            <a:off x="5023384" y="4312504"/>
            <a:ext cx="718000" cy="718000"/>
          </a:xfrm>
          <a:prstGeom prst="ellipse">
            <a:avLst/>
          </a:prstGeom>
          <a:solidFill>
            <a:srgbClr val="CFE2F3"/>
          </a:solidFill>
          <a:ln w="2857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95" name="Google Shape;695;p56"/>
          <p:cNvSpPr/>
          <p:nvPr/>
        </p:nvSpPr>
        <p:spPr>
          <a:xfrm>
            <a:off x="5023384" y="5199036"/>
            <a:ext cx="718000" cy="718000"/>
          </a:xfrm>
          <a:prstGeom prst="ellipse">
            <a:avLst/>
          </a:prstGeom>
          <a:solidFill>
            <a:srgbClr val="CFE2F3"/>
          </a:solidFill>
          <a:ln w="2857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96" name="Google Shape;696;p56"/>
          <p:cNvSpPr/>
          <p:nvPr/>
        </p:nvSpPr>
        <p:spPr>
          <a:xfrm>
            <a:off x="6365295" y="3658100"/>
            <a:ext cx="718000" cy="718000"/>
          </a:xfrm>
          <a:prstGeom prst="ellipse">
            <a:avLst/>
          </a:prstGeom>
          <a:solidFill>
            <a:srgbClr val="D9EAD3"/>
          </a:solidFill>
          <a:ln w="28575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97" name="Google Shape;697;p56"/>
          <p:cNvSpPr/>
          <p:nvPr/>
        </p:nvSpPr>
        <p:spPr>
          <a:xfrm>
            <a:off x="6365295" y="4818951"/>
            <a:ext cx="718000" cy="718000"/>
          </a:xfrm>
          <a:prstGeom prst="ellipse">
            <a:avLst/>
          </a:prstGeom>
          <a:solidFill>
            <a:srgbClr val="D9EAD3"/>
          </a:solidFill>
          <a:ln w="28575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98" name="Google Shape;698;p56"/>
          <p:cNvSpPr/>
          <p:nvPr/>
        </p:nvSpPr>
        <p:spPr>
          <a:xfrm>
            <a:off x="6365295" y="6052200"/>
            <a:ext cx="718000" cy="718000"/>
          </a:xfrm>
          <a:prstGeom prst="ellipse">
            <a:avLst/>
          </a:prstGeom>
          <a:solidFill>
            <a:srgbClr val="D9EAD3"/>
          </a:solidFill>
          <a:ln w="28575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99" name="Google Shape;699;p56"/>
          <p:cNvSpPr/>
          <p:nvPr/>
        </p:nvSpPr>
        <p:spPr>
          <a:xfrm>
            <a:off x="7955447" y="4818951"/>
            <a:ext cx="718000" cy="718000"/>
          </a:xfrm>
          <a:prstGeom prst="ellipse">
            <a:avLst/>
          </a:prstGeom>
          <a:solidFill>
            <a:srgbClr val="F4CCCC"/>
          </a:solidFill>
          <a:ln w="28575" cap="flat" cmpd="sng">
            <a:solidFill>
              <a:srgbClr val="99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700" name="Google Shape;700;p56"/>
          <p:cNvCxnSpPr>
            <a:stCxn id="691" idx="6"/>
            <a:endCxn id="694" idx="2"/>
          </p:cNvCxnSpPr>
          <p:nvPr/>
        </p:nvCxnSpPr>
        <p:spPr>
          <a:xfrm>
            <a:off x="4236551" y="4190533"/>
            <a:ext cx="786800" cy="480800"/>
          </a:xfrm>
          <a:prstGeom prst="straightConnector1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01" name="Google Shape;701;p56"/>
          <p:cNvCxnSpPr>
            <a:endCxn id="695" idx="2"/>
          </p:cNvCxnSpPr>
          <p:nvPr/>
        </p:nvCxnSpPr>
        <p:spPr>
          <a:xfrm>
            <a:off x="4236584" y="4217236"/>
            <a:ext cx="786800" cy="1340800"/>
          </a:xfrm>
          <a:prstGeom prst="straightConnector1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02" name="Google Shape;702;p56"/>
          <p:cNvCxnSpPr>
            <a:stCxn id="694" idx="6"/>
            <a:endCxn id="697" idx="2"/>
          </p:cNvCxnSpPr>
          <p:nvPr/>
        </p:nvCxnSpPr>
        <p:spPr>
          <a:xfrm>
            <a:off x="5741384" y="4671504"/>
            <a:ext cx="624000" cy="506400"/>
          </a:xfrm>
          <a:prstGeom prst="straightConnector1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03" name="Google Shape;703;p56"/>
          <p:cNvCxnSpPr>
            <a:stCxn id="694" idx="6"/>
            <a:endCxn id="696" idx="2"/>
          </p:cNvCxnSpPr>
          <p:nvPr/>
        </p:nvCxnSpPr>
        <p:spPr>
          <a:xfrm rot="10800000" flipH="1">
            <a:off x="5741384" y="4017104"/>
            <a:ext cx="624000" cy="654400"/>
          </a:xfrm>
          <a:prstGeom prst="straightConnector1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04" name="Google Shape;704;p56"/>
          <p:cNvCxnSpPr>
            <a:stCxn id="694" idx="6"/>
            <a:endCxn id="698" idx="1"/>
          </p:cNvCxnSpPr>
          <p:nvPr/>
        </p:nvCxnSpPr>
        <p:spPr>
          <a:xfrm>
            <a:off x="5741384" y="4671504"/>
            <a:ext cx="729200" cy="1486000"/>
          </a:xfrm>
          <a:prstGeom prst="straightConnector1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05" name="Google Shape;705;p56"/>
          <p:cNvCxnSpPr>
            <a:endCxn id="699" idx="2"/>
          </p:cNvCxnSpPr>
          <p:nvPr/>
        </p:nvCxnSpPr>
        <p:spPr>
          <a:xfrm>
            <a:off x="7083447" y="4017151"/>
            <a:ext cx="872000" cy="1160800"/>
          </a:xfrm>
          <a:prstGeom prst="straightConnector1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06" name="Google Shape;706;p56"/>
          <p:cNvCxnSpPr>
            <a:endCxn id="699" idx="2"/>
          </p:cNvCxnSpPr>
          <p:nvPr/>
        </p:nvCxnSpPr>
        <p:spPr>
          <a:xfrm>
            <a:off x="7083447" y="5173951"/>
            <a:ext cx="872000" cy="4000"/>
          </a:xfrm>
          <a:prstGeom prst="straightConnector1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07" name="Google Shape;707;p56"/>
          <p:cNvCxnSpPr>
            <a:endCxn id="699" idx="2"/>
          </p:cNvCxnSpPr>
          <p:nvPr/>
        </p:nvCxnSpPr>
        <p:spPr>
          <a:xfrm rot="10800000" flipH="1">
            <a:off x="7126247" y="5177951"/>
            <a:ext cx="829200" cy="1233200"/>
          </a:xfrm>
          <a:prstGeom prst="straightConnector1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08" name="Google Shape;708;p56"/>
          <p:cNvCxnSpPr>
            <a:stCxn id="695" idx="6"/>
            <a:endCxn id="696" idx="2"/>
          </p:cNvCxnSpPr>
          <p:nvPr/>
        </p:nvCxnSpPr>
        <p:spPr>
          <a:xfrm rot="10800000" flipH="1">
            <a:off x="5741384" y="4017236"/>
            <a:ext cx="624000" cy="1540800"/>
          </a:xfrm>
          <a:prstGeom prst="straightConnector1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09" name="Google Shape;709;p56"/>
          <p:cNvCxnSpPr>
            <a:stCxn id="695" idx="6"/>
            <a:endCxn id="698" idx="2"/>
          </p:cNvCxnSpPr>
          <p:nvPr/>
        </p:nvCxnSpPr>
        <p:spPr>
          <a:xfrm>
            <a:off x="5741384" y="5558036"/>
            <a:ext cx="624000" cy="853200"/>
          </a:xfrm>
          <a:prstGeom prst="straightConnector1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10" name="Google Shape;710;p56"/>
          <p:cNvCxnSpPr>
            <a:endCxn id="697" idx="2"/>
          </p:cNvCxnSpPr>
          <p:nvPr/>
        </p:nvCxnSpPr>
        <p:spPr>
          <a:xfrm rot="10800000" flipH="1">
            <a:off x="5741695" y="5177951"/>
            <a:ext cx="623600" cy="403200"/>
          </a:xfrm>
          <a:prstGeom prst="straightConnector1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11" name="Google Shape;711;p56"/>
          <p:cNvCxnSpPr>
            <a:endCxn id="694" idx="2"/>
          </p:cNvCxnSpPr>
          <p:nvPr/>
        </p:nvCxnSpPr>
        <p:spPr>
          <a:xfrm rot="10800000" flipH="1">
            <a:off x="4236584" y="4671504"/>
            <a:ext cx="786800" cy="466400"/>
          </a:xfrm>
          <a:prstGeom prst="straightConnector1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12" name="Google Shape;712;p56"/>
          <p:cNvCxnSpPr>
            <a:endCxn id="695" idx="2"/>
          </p:cNvCxnSpPr>
          <p:nvPr/>
        </p:nvCxnSpPr>
        <p:spPr>
          <a:xfrm>
            <a:off x="4236584" y="5138036"/>
            <a:ext cx="786800" cy="420000"/>
          </a:xfrm>
          <a:prstGeom prst="straightConnector1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13" name="Google Shape;713;p56"/>
          <p:cNvCxnSpPr>
            <a:endCxn id="694" idx="2"/>
          </p:cNvCxnSpPr>
          <p:nvPr/>
        </p:nvCxnSpPr>
        <p:spPr>
          <a:xfrm rot="10800000" flipH="1">
            <a:off x="4267784" y="4671504"/>
            <a:ext cx="755600" cy="1414000"/>
          </a:xfrm>
          <a:prstGeom prst="straightConnector1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14" name="Google Shape;714;p56"/>
          <p:cNvCxnSpPr>
            <a:endCxn id="695" idx="2"/>
          </p:cNvCxnSpPr>
          <p:nvPr/>
        </p:nvCxnSpPr>
        <p:spPr>
          <a:xfrm rot="10800000" flipH="1">
            <a:off x="4267784" y="5558036"/>
            <a:ext cx="755600" cy="527600"/>
          </a:xfrm>
          <a:prstGeom prst="straightConnector1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15" name="Google Shape;715;p56"/>
          <p:cNvSpPr/>
          <p:nvPr/>
        </p:nvSpPr>
        <p:spPr>
          <a:xfrm>
            <a:off x="4892767" y="3573900"/>
            <a:ext cx="2582400" cy="31964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439</Words>
  <Application>Microsoft Office PowerPoint</Application>
  <PresentationFormat>Widescreen</PresentationFormat>
  <Paragraphs>44</Paragraphs>
  <Slides>17</Slides>
  <Notes>17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Calibri Light</vt:lpstr>
      <vt:lpstr>Montserrat</vt:lpstr>
      <vt:lpstr>Office Theme</vt:lpstr>
      <vt:lpstr>Neural Networks</vt:lpstr>
      <vt:lpstr>Neural Networks</vt:lpstr>
      <vt:lpstr>Neural Networks</vt:lpstr>
      <vt:lpstr>Neural Networks</vt:lpstr>
      <vt:lpstr>Neural Networks</vt:lpstr>
      <vt:lpstr>Neural Networks</vt:lpstr>
      <vt:lpstr>Neural Networks</vt:lpstr>
      <vt:lpstr>Neural Networks</vt:lpstr>
      <vt:lpstr>Neural Networks</vt:lpstr>
      <vt:lpstr>Neural Networks</vt:lpstr>
      <vt:lpstr>Neural Networks</vt:lpstr>
      <vt:lpstr>Neural Networks</vt:lpstr>
      <vt:lpstr>Neural Networks</vt:lpstr>
      <vt:lpstr>Neural Networks</vt:lpstr>
      <vt:lpstr>Neural Networks</vt:lpstr>
      <vt:lpstr>Neural Networks</vt:lpstr>
      <vt:lpstr>Neural Networks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Neural Networks</dc:title>
  <dc:creator>. Sukhchandan</dc:creator>
  <cp:lastModifiedBy>. Sukhchandan</cp:lastModifiedBy>
  <cp:revision>3</cp:revision>
  <dcterms:created xsi:type="dcterms:W3CDTF">2021-10-11T22:56:12Z</dcterms:created>
  <dcterms:modified xsi:type="dcterms:W3CDTF">2021-10-12T00:17:13Z</dcterms:modified>
</cp:coreProperties>
</file>